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4"/>
  </p:notesMasterIdLst>
  <p:sldIdLst>
    <p:sldId id="256" r:id="rId2"/>
    <p:sldId id="274" r:id="rId3"/>
    <p:sldId id="322" r:id="rId4"/>
    <p:sldId id="323" r:id="rId5"/>
    <p:sldId id="325" r:id="rId6"/>
    <p:sldId id="328" r:id="rId7"/>
    <p:sldId id="327" r:id="rId8"/>
    <p:sldId id="326" r:id="rId9"/>
    <p:sldId id="324" r:id="rId10"/>
    <p:sldId id="329" r:id="rId11"/>
    <p:sldId id="333" r:id="rId12"/>
    <p:sldId id="31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A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20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B243A04F-D4F1-4138-82F0-A37492A3F08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C5346C-99DF-467B-9E80-8A9641D2D164}" type="slidenum">
              <a:rPr lang="it-IT"/>
              <a:pPr/>
              <a:t>1</a:t>
            </a:fld>
            <a:endParaRPr lang="it-IT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4D769B-A9D4-44E4-9684-5F3CC45344C5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/>
          <p:nvPr/>
        </p:nvSpPr>
        <p:spPr>
          <a:xfrm>
            <a:off x="3884915" y="8687425"/>
            <a:ext cx="2963634" cy="4474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215642" marR="0" lvl="0" indent="-207724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2" algn="l"/>
                <a:tab pos="664557" algn="l"/>
                <a:tab pos="1113838" algn="l"/>
                <a:tab pos="1563120" algn="l"/>
                <a:tab pos="2012401" algn="l"/>
                <a:tab pos="2461682" algn="l"/>
                <a:tab pos="2910964" algn="l"/>
                <a:tab pos="3360245" algn="l"/>
                <a:tab pos="3809517" algn="l"/>
                <a:tab pos="4258798" algn="l"/>
                <a:tab pos="4708080" algn="l"/>
                <a:tab pos="5157361" algn="l"/>
                <a:tab pos="5606642" algn="l"/>
                <a:tab pos="6055923" algn="l"/>
                <a:tab pos="6505205" algn="l"/>
                <a:tab pos="6954486" algn="l"/>
                <a:tab pos="7403758" algn="l"/>
                <a:tab pos="7853039" algn="l"/>
                <a:tab pos="8302321" algn="l"/>
                <a:tab pos="8751602" algn="l"/>
                <a:tab pos="920088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F36B35-44CD-46DD-89A6-F766C5B2C064}" type="slidenum">
              <a:t>11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59300" cy="3419475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644" y="4343839"/>
            <a:ext cx="5480316" cy="4106902"/>
          </a:xfrm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11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25DC678-E323-41CA-BCC4-B5B3AF3D24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52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C2F152-C1AE-4A09-8319-AF7D16E6D3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60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C2F152-C1AE-4A09-8319-AF7D16E6D3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53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C2F152-C1AE-4A09-8319-AF7D16E6D3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2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C2F152-C1AE-4A09-8319-AF7D16E6D34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23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C2F152-C1AE-4A09-8319-AF7D16E6D3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79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EC4B-2084-492A-972C-69C9039410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8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6EEC-C6AD-4F2D-AB6F-534FC9A2E3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25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88EA-E391-4E24-907F-03FE45B442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21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3E2756-DF42-43D2-8FF3-AB50942301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65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68CA115-307B-4FB5-A9AB-EAB81244D3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B58B00-9B84-44ED-8B31-D5EFED93444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5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B3CC-A2AA-4AFB-9D2F-1EB00F4301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42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39C0-61DD-46B4-83F7-F9CE6BA01D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2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7D8F-E680-4872-9213-6B4275B7AD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13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8E8971-F38B-44D9-B717-6ACCDF5EC09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2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C2F152-C1AE-4A09-8319-AF7D16E6D3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oltura.regione.emilia-romagna.it/fattori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885258" y="2322261"/>
            <a:ext cx="6143126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Le Fattorie Didattiche </a:t>
            </a:r>
            <a:b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75656" y="4892903"/>
            <a:ext cx="7086600" cy="12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i="1" dirty="0">
                <a:solidFill>
                  <a:schemeClr val="accent4">
                    <a:lumMod val="50000"/>
                  </a:schemeClr>
                </a:solidFill>
              </a:rPr>
              <a:t>Francesca Marini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</a:rPr>
              <a:t>STACP – </a:t>
            </a:r>
            <a:r>
              <a:rPr lang="it-IT" sz="2000" dirty="0" err="1">
                <a:solidFill>
                  <a:schemeClr val="accent4">
                    <a:lumMod val="50000"/>
                  </a:schemeClr>
                </a:solidFill>
              </a:rPr>
              <a:t>Forlì-Cesena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i="1" dirty="0">
                <a:solidFill>
                  <a:schemeClr val="accent4">
                    <a:lumMod val="50000"/>
                  </a:schemeClr>
                </a:solidFill>
              </a:rPr>
              <a:t>Cesena, 23 novembre 2021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92363" y="25400"/>
            <a:ext cx="1841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6325" y="1279525"/>
            <a:ext cx="1841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0525" y="1965325"/>
            <a:ext cx="1841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75856" y="602216"/>
            <a:ext cx="4321175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</a:rPr>
              <a:t>Servizio Territoriale Agricoltura, Caccia e Pesca di Forlì-Cesena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5525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123E605-92D1-4638-AEDE-790A51275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49" y="6009886"/>
            <a:ext cx="1978178" cy="26801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1253C2A-483A-4DF8-A8DE-B767F08606D5}"/>
              </a:ext>
            </a:extLst>
          </p:cNvPr>
          <p:cNvSpPr txBox="1"/>
          <p:nvPr/>
        </p:nvSpPr>
        <p:spPr>
          <a:xfrm>
            <a:off x="13184" y="695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Valle Savio 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Bike Hub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0E386DC-8BF0-4160-8D09-2518474E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r="2410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4925" y="980728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993300"/>
              </a:buClr>
            </a:pPr>
            <a:r>
              <a:rPr lang="en-US" sz="3600" b="1" dirty="0">
                <a:solidFill>
                  <a:srgbClr val="008000"/>
                </a:solidFill>
                <a:latin typeface="Arial" pitchFamily="34" charset="0"/>
              </a:rPr>
              <a:t>Fattorie </a:t>
            </a:r>
            <a:r>
              <a:rPr lang="en-US" sz="3600" b="1" dirty="0" err="1">
                <a:solidFill>
                  <a:srgbClr val="008000"/>
                </a:solidFill>
                <a:latin typeface="Arial" pitchFamily="34" charset="0"/>
              </a:rPr>
              <a:t>Aperte</a:t>
            </a:r>
            <a:endParaRPr lang="en-US" sz="3600" b="1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1489" y="4149080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140794-7C49-4641-A7C4-BDEBFE814A63}"/>
              </a:ext>
            </a:extLst>
          </p:cNvPr>
          <p:cNvSpPr txBox="1">
            <a:spLocks/>
          </p:cNvSpPr>
          <p:nvPr/>
        </p:nvSpPr>
        <p:spPr>
          <a:xfrm>
            <a:off x="358684" y="2420888"/>
            <a:ext cx="4176464" cy="2808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latin typeface="+mj-lt"/>
              </a:rPr>
              <a:t>Due edizioni all’anno: Maggio e Ottobre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latin typeface="+mj-lt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latin typeface="+mj-lt"/>
              </a:rPr>
              <a:t>Partecipano sia le Fattorie didattiche che le aziende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28547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rba, albero, esterni, cielo&#10;&#10;Descrizione generata automaticamente">
            <a:extLst>
              <a:ext uri="{FF2B5EF4-FFF2-40B4-BE49-F238E27FC236}">
                <a16:creationId xmlns:a16="http://schemas.microsoft.com/office/drawing/2014/main" id="{909B803F-A9F9-4C91-8098-AEFC400DD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5" r="-3" b="11547"/>
          <a:stretch/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3" name="Immagine 2" descr="Immagine che contiene interni, fienile, magazzino&#10;&#10;Descrizione generata automaticamente">
            <a:extLst>
              <a:ext uri="{FF2B5EF4-FFF2-40B4-BE49-F238E27FC236}">
                <a16:creationId xmlns:a16="http://schemas.microsoft.com/office/drawing/2014/main" id="{B6F29085-2270-4FCE-973B-74284CF803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876"/>
          <a:stretch/>
        </p:blipFill>
        <p:spPr>
          <a:xfrm>
            <a:off x="20" y="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6" name="Immagine 5" descr="Immagine che contiene erba, esterni, persona, pianta&#10;&#10;Descrizione generata automaticamente">
            <a:extLst>
              <a:ext uri="{FF2B5EF4-FFF2-40B4-BE49-F238E27FC236}">
                <a16:creationId xmlns:a16="http://schemas.microsoft.com/office/drawing/2014/main" id="{92158059-72D8-4C56-A5DF-D46406616A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2" b="6424"/>
          <a:stretch/>
        </p:blipFill>
        <p:spPr>
          <a:xfrm>
            <a:off x="5593726" y="-22547"/>
            <a:ext cx="2856849" cy="3139531"/>
          </a:xfrm>
          <a:prstGeom prst="rect">
            <a:avLst/>
          </a:prstGeom>
        </p:spPr>
      </p:pic>
      <p:pic>
        <p:nvPicPr>
          <p:cNvPr id="9" name="Immagine 8" descr="Immagine che contiene testo, albero, esterni, erba&#10;&#10;Descrizione generata automaticamente">
            <a:extLst>
              <a:ext uri="{FF2B5EF4-FFF2-40B4-BE49-F238E27FC236}">
                <a16:creationId xmlns:a16="http://schemas.microsoft.com/office/drawing/2014/main" id="{0F8AB941-F7F0-45F4-9E76-C7135093C5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42"/>
          <a:stretch/>
        </p:blipFill>
        <p:spPr>
          <a:xfrm>
            <a:off x="20" y="4065775"/>
            <a:ext cx="3750870" cy="279222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1451"/>
      </p:ext>
    </p:extLst>
  </p:cSld>
  <p:clrMapOvr>
    <a:masterClrMapping/>
  </p:clrMapOvr>
  <p:transition advTm="2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2A3DC4-0212-41C3-998D-F2B072D5687A}"/>
              </a:ext>
            </a:extLst>
          </p:cNvPr>
          <p:cNvSpPr txBox="1"/>
          <p:nvPr/>
        </p:nvSpPr>
        <p:spPr>
          <a:xfrm>
            <a:off x="486918" y="645106"/>
            <a:ext cx="7181426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Grazie</a:t>
            </a:r>
            <a:r>
              <a:rPr lang="en-US" sz="36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sz="36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l’attenzione</a:t>
            </a:r>
            <a:endParaRPr lang="en-US" sz="36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55D127-06AD-43A2-9831-34A11CF1DD5E}"/>
              </a:ext>
            </a:extLst>
          </p:cNvPr>
          <p:cNvSpPr txBox="1"/>
          <p:nvPr/>
        </p:nvSpPr>
        <p:spPr>
          <a:xfrm>
            <a:off x="561180" y="2186194"/>
            <a:ext cx="4780999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Francesca Marini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Territoriale Agricoltura, Caccia e Pesca di Forlì-Cesena</a:t>
            </a:r>
          </a:p>
          <a:p>
            <a:pPr>
              <a:buClr>
                <a:schemeClr val="accent1"/>
              </a:buClr>
            </a:pP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Piazza Morgagni 2 - 47121 Forlì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 0543.714512</a:t>
            </a:r>
          </a:p>
          <a:p>
            <a:pPr>
              <a:buClr>
                <a:schemeClr val="accent1"/>
              </a:buClr>
            </a:pP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francesca.marini@regione.emilia-romagna.it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Vegetable Bike wallpapers | Vegetable Bike stock photos">
            <a:extLst>
              <a:ext uri="{FF2B5EF4-FFF2-40B4-BE49-F238E27FC236}">
                <a16:creationId xmlns:a16="http://schemas.microsoft.com/office/drawing/2014/main" id="{495B7072-027F-4ABA-BCB7-57604A16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002" y="2158147"/>
            <a:ext cx="3755750" cy="23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03AB063-92BB-4611-9102-59F2AACEA755}"/>
              </a:ext>
            </a:extLst>
          </p:cNvPr>
          <p:cNvSpPr txBox="1"/>
          <p:nvPr/>
        </p:nvSpPr>
        <p:spPr>
          <a:xfrm>
            <a:off x="1503482" y="6089926"/>
            <a:ext cx="6308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http://agricoltura.regione.emilia-romagna.it/fattorie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erba, albero, esterni, parco&#10;&#10;Descrizione generata automaticamente">
            <a:extLst>
              <a:ext uri="{FF2B5EF4-FFF2-40B4-BE49-F238E27FC236}">
                <a16:creationId xmlns:a16="http://schemas.microsoft.com/office/drawing/2014/main" id="{97D03481-7FB0-4C33-BC9B-065E7B5FFE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8527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400" y="787400"/>
            <a:ext cx="5359399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Chi sono le Fattorie didattiche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95577" y="2017668"/>
            <a:ext cx="2812654" cy="385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fattorie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didattiche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sono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aziende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agricole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rappresentative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del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territorio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dell'agricoltura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accolgono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scolaresche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altre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utenze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proponendo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percorsi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formativi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differenziati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tipologia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visitatori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legati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all’orientamento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produttivo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aziendale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10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400" y="787400"/>
            <a:ext cx="5359399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 sono le Fattorie didattiche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92630" y="2353206"/>
            <a:ext cx="2169897" cy="3093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fattorie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didattiche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aziende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agricole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coltivare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 terra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allevare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animali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seminano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conoscenza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67D16C-CFD8-401D-8E0B-E561C65C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8" y="2157324"/>
            <a:ext cx="5492910" cy="41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8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A1F3100-FEA8-4E97-BCAC-FEAD625F2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0" b="12285"/>
          <a:stretch/>
        </p:blipFill>
        <p:spPr>
          <a:xfrm>
            <a:off x="22825" y="1124529"/>
            <a:ext cx="5238941" cy="5739442"/>
          </a:xfrm>
          <a:prstGeom prst="rect">
            <a:avLst/>
          </a:prstGeom>
        </p:spPr>
      </p:pic>
      <p:sp>
        <p:nvSpPr>
          <p:cNvPr id="8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400" y="787400"/>
            <a:ext cx="5359399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 sono le Fattorie didattiche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95577" y="2017668"/>
            <a:ext cx="2812654" cy="385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Formazione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specifica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dell’operatore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di Fattoria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didattica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Strutture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idonee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all’accoglienza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Percorsi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didattici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approvati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30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400" y="787400"/>
            <a:ext cx="6040178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Fattorie didattiche di Forlì-Cesena</a:t>
            </a:r>
            <a:endParaRPr kumimoji="0" lang="en-US" sz="2800" b="1" i="0" u="none" strike="noStrike" cap="none" normalizeH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B42EC5-4DE6-4623-903F-AD49FD23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" y="2100363"/>
            <a:ext cx="5977400" cy="4189693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04103" y="2124606"/>
            <a:ext cx="2812654" cy="1736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29 Fattorie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didattiche</a:t>
            </a: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Tx/>
              <a:tabLst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17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nel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Cesenate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Tx/>
              <a:tabLst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Forlivese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Tx/>
              <a:tabLst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385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8A288A8-85FA-4F57-84B8-FC6B539A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90416"/>
              </p:ext>
            </p:extLst>
          </p:nvPr>
        </p:nvGraphicFramePr>
        <p:xfrm>
          <a:off x="932304" y="318982"/>
          <a:ext cx="6742425" cy="626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129">
                  <a:extLst>
                    <a:ext uri="{9D8B030D-6E8A-4147-A177-3AD203B41FA5}">
                      <a16:colId xmlns:a16="http://schemas.microsoft.com/office/drawing/2014/main" val="2651676094"/>
                    </a:ext>
                  </a:extLst>
                </a:gridCol>
                <a:gridCol w="3065296">
                  <a:extLst>
                    <a:ext uri="{9D8B030D-6E8A-4147-A177-3AD203B41FA5}">
                      <a16:colId xmlns:a16="http://schemas.microsoft.com/office/drawing/2014/main" val="828452727"/>
                    </a:ext>
                  </a:extLst>
                </a:gridCol>
              </a:tblGrid>
              <a:tr h="29743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Fattorie didattiche - Cesenate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Fattorie didattiche - Forlivese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b"/>
                </a:tc>
                <a:extLst>
                  <a:ext uri="{0D108BD9-81ED-4DB2-BD59-A6C34878D82A}">
                    <a16:rowId xmlns:a16="http://schemas.microsoft.com/office/drawing/2014/main" val="2036114244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CASTRUM SAGLIANI - Cesena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LA VIGNACCIA - Forlì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3972561816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IL CAMPO DEI FIORI - Cesena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RIVALTA - Forlì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4259999808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LA COLLINA DEL SOLE - Cesena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DESIDIA - Forlì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2897369472"/>
                  </a:ext>
                </a:extLst>
              </a:tr>
              <a:tr h="4624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LA QUIETE DEL RIO - Cesena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LA TANA DELL'ORITTEROPO - Forlì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1417495087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COLLE DEL RIO - Cesena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MONTICINO - Castrocaro Terme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1581145742"/>
                  </a:ext>
                </a:extLst>
              </a:tr>
              <a:tr h="4624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CENTURIA DEL RIO  - Cesena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CASE NUOVE DI MIANO - Modigliana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2652712247"/>
                  </a:ext>
                </a:extLst>
              </a:tr>
              <a:tr h="4624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CLOROFILLA - Mercato Saraceno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CA' NOVA DI SAN MARTINO - Modigliana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2999928299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IL PAGLIAIO - Sarsina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LA ROSA CANINA - Tredozio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1942359129"/>
                  </a:ext>
                </a:extLst>
              </a:tr>
              <a:tr h="4624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FATTORIA CA' POGGIO - Sogliano al Rubicone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CAMPO ROSSO - Civitella di Romagna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1892457193"/>
                  </a:ext>
                </a:extLst>
              </a:tr>
              <a:tr h="4624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PODERE DELLA ROSA- Sogliano al Rubicone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BORGO BASINO - Civitella di Romagna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3686465502"/>
                  </a:ext>
                </a:extLst>
              </a:tr>
              <a:tr h="4624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FATTORIA IL SORRISO - Sogliano al Rubicone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PODERE CARLO FANTINI - Bertinoro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304054445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VILLA VENTI - Roncofreddo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ROSSI E BERTOZZI  - Bertinoro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1724792490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BIOFRUTTA - Savignano sul Rubicone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2447946915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MALOURA - Savignano sul Rubicone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2613223174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DA GAZETA - San Mauro Pascoli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874925570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LA FRAGOLA DE BOSCH - Gambettola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2711931509"/>
                  </a:ext>
                </a:extLst>
              </a:tr>
              <a:tr h="26079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26PUNTO80 - Longiano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17" marR="9617" marT="9617" marB="0" anchor="ctr"/>
                </a:tc>
                <a:extLst>
                  <a:ext uri="{0D108BD9-81ED-4DB2-BD59-A6C34878D82A}">
                    <a16:rowId xmlns:a16="http://schemas.microsoft.com/office/drawing/2014/main" val="347106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9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764" y="787400"/>
            <a:ext cx="6283428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normalizeH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Fattorie </a:t>
            </a:r>
            <a:r>
              <a:rPr kumimoji="0" lang="en-US" sz="2800" b="1" i="0" u="none" strike="noStrike" cap="none" normalizeH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didattiche</a:t>
            </a:r>
            <a:r>
              <a:rPr kumimoji="0" lang="en-US" sz="2800" b="1" i="0" u="none" strike="noStrike" cap="none" normalizeH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sz="2800" b="1" i="0" u="none" strike="noStrike" cap="none" normalizeH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Cesenate</a:t>
            </a:r>
            <a:endParaRPr kumimoji="0" lang="en-US" sz="2800" b="1" i="0" u="none" strike="noStrike" cap="none" normalizeH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B6A78B85-54CD-4A09-A2D6-EAC45357F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" y="1687487"/>
            <a:ext cx="5065661" cy="5182764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800AE3A-415B-45BF-B79E-61BD30054457}"/>
              </a:ext>
            </a:extLst>
          </p:cNvPr>
          <p:cNvSpPr txBox="1"/>
          <p:nvPr/>
        </p:nvSpPr>
        <p:spPr>
          <a:xfrm>
            <a:off x="5275734" y="1777957"/>
            <a:ext cx="3771827" cy="476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CASTRUM SAGLIANI </a:t>
            </a:r>
            <a:r>
              <a:rPr lang="it-IT" sz="1200" dirty="0"/>
              <a:t>- Cesena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IL CAMPO DEI FIORI </a:t>
            </a:r>
            <a:r>
              <a:rPr lang="it-IT" sz="1200" dirty="0"/>
              <a:t>- Cesena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LA COLLINA DEL SOLE </a:t>
            </a:r>
            <a:r>
              <a:rPr lang="it-IT" sz="1200" dirty="0"/>
              <a:t>- Cesena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LA QUIETE DEL RIO </a:t>
            </a:r>
            <a:r>
              <a:rPr lang="it-IT" sz="1200" dirty="0"/>
              <a:t>- Cesena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COLLE DEL RIO </a:t>
            </a:r>
            <a:r>
              <a:rPr lang="it-IT" sz="1200" dirty="0"/>
              <a:t>- Cesena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CENTURIA DEL RIO  </a:t>
            </a:r>
            <a:r>
              <a:rPr lang="it-IT" sz="1200" dirty="0"/>
              <a:t>- Cesena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CLOROFILLA</a:t>
            </a:r>
            <a:r>
              <a:rPr lang="it-IT" sz="1200" dirty="0"/>
              <a:t> - Mercato Saraceno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IL PAGLIAIO </a:t>
            </a:r>
            <a:r>
              <a:rPr lang="it-IT" sz="1200" dirty="0"/>
              <a:t>- Sarsina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FATTORIA CA' POGGIO </a:t>
            </a:r>
            <a:r>
              <a:rPr lang="it-IT" sz="1200" dirty="0"/>
              <a:t>- Sogliano al Rubicone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PODERE DELLA ROSA </a:t>
            </a:r>
            <a:r>
              <a:rPr lang="it-IT" sz="1200" dirty="0"/>
              <a:t>- Sogliano al Rubicone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FATTORIA IL SORRISO </a:t>
            </a:r>
            <a:r>
              <a:rPr lang="it-IT" sz="1200" dirty="0"/>
              <a:t>- Sogliano al Rubicone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VILLA VENTI </a:t>
            </a:r>
            <a:r>
              <a:rPr lang="it-IT" sz="1200" dirty="0"/>
              <a:t>- Roncofreddo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BIOFRUTTA</a:t>
            </a:r>
            <a:r>
              <a:rPr lang="it-IT" sz="1200" dirty="0"/>
              <a:t> - Savignano sul Rubicone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MALOURA</a:t>
            </a:r>
            <a:r>
              <a:rPr lang="it-IT" sz="1200" dirty="0"/>
              <a:t> - Savignano sul Rubicone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DA GAZETA </a:t>
            </a:r>
            <a:r>
              <a:rPr lang="it-IT" sz="1200" dirty="0"/>
              <a:t>- San Mauro Pascoli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LA FRAGOLA DE BOSCH </a:t>
            </a:r>
            <a:r>
              <a:rPr lang="it-IT" sz="1200" dirty="0"/>
              <a:t>- Gambettola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26PUNTO80</a:t>
            </a:r>
            <a:r>
              <a:rPr lang="it-IT" sz="1200" dirty="0"/>
              <a:t> - Longiano</a:t>
            </a:r>
          </a:p>
        </p:txBody>
      </p:sp>
    </p:spTree>
    <p:extLst>
      <p:ext uri="{BB962C8B-B14F-4D97-AF65-F5344CB8AC3E}">
        <p14:creationId xmlns:p14="http://schemas.microsoft.com/office/powerpoint/2010/main" val="71806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400" y="787400"/>
            <a:ext cx="6040178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normalizeH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Fattorie </a:t>
            </a:r>
            <a:r>
              <a:rPr kumimoji="0" lang="en-US" sz="2800" b="1" i="0" u="none" strike="noStrike" cap="none" normalizeH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didattiche</a:t>
            </a:r>
            <a:r>
              <a:rPr kumimoji="0" lang="en-US" sz="2800" b="1" i="0" u="none" strike="noStrike" cap="none" normalizeH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Valle del Savio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709C2-85C3-4AC4-9A5C-92B07A5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020" y="277585"/>
            <a:ext cx="720775" cy="8413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98989EDC-5A8F-408C-A5E2-6F7687741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" y="1709206"/>
            <a:ext cx="5001234" cy="5116848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1D547D1-B9FD-407E-B912-BC4FDADC5F8F}"/>
              </a:ext>
            </a:extLst>
          </p:cNvPr>
          <p:cNvSpPr txBox="1"/>
          <p:nvPr/>
        </p:nvSpPr>
        <p:spPr>
          <a:xfrm>
            <a:off x="5150878" y="2353206"/>
            <a:ext cx="4580708" cy="300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CASTRUM SAGLIANI </a:t>
            </a:r>
            <a:r>
              <a:rPr lang="it-IT" sz="1600" dirty="0"/>
              <a:t>- Cesena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IL CAMPO DEI FIORI </a:t>
            </a:r>
            <a:r>
              <a:rPr lang="it-IT" sz="1600" dirty="0"/>
              <a:t>- Cesena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LA COLLINA DEL SOLE </a:t>
            </a:r>
            <a:r>
              <a:rPr lang="it-IT" sz="1600" dirty="0"/>
              <a:t>- Cesena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LA QUIETE DEL RIO </a:t>
            </a:r>
            <a:r>
              <a:rPr lang="it-IT" sz="1600" dirty="0"/>
              <a:t>- Cesena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COLLE DEL RIO </a:t>
            </a:r>
            <a:r>
              <a:rPr lang="it-IT" sz="1600" dirty="0"/>
              <a:t>- Cesena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CENTURIA DEL RIO  </a:t>
            </a:r>
            <a:r>
              <a:rPr lang="it-IT" sz="1600" dirty="0"/>
              <a:t>- Cesena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CLOROFILLA</a:t>
            </a:r>
            <a:r>
              <a:rPr lang="it-IT" sz="1600" dirty="0"/>
              <a:t> - Mercato Saraceno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IL PAGLIAIO </a:t>
            </a:r>
            <a:r>
              <a:rPr lang="it-IT" sz="1600" dirty="0"/>
              <a:t>-</a:t>
            </a:r>
            <a:r>
              <a:rPr lang="it-IT" sz="1600" b="1" dirty="0"/>
              <a:t> </a:t>
            </a:r>
            <a:r>
              <a:rPr lang="it-IT" sz="1600" dirty="0"/>
              <a:t>Sarsina</a:t>
            </a:r>
          </a:p>
        </p:txBody>
      </p:sp>
    </p:spTree>
    <p:extLst>
      <p:ext uri="{BB962C8B-B14F-4D97-AF65-F5344CB8AC3E}">
        <p14:creationId xmlns:p14="http://schemas.microsoft.com/office/powerpoint/2010/main" val="167185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BC215F-AF8D-48C3-BAF7-DC6CF9656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3"/>
          <a:stretch/>
        </p:blipFill>
        <p:spPr>
          <a:xfrm>
            <a:off x="-29763" y="692696"/>
            <a:ext cx="9204532" cy="61676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260702-1D12-41FE-8D80-9FC450DB0DAB}"/>
              </a:ext>
            </a:extLst>
          </p:cNvPr>
          <p:cNvSpPr txBox="1"/>
          <p:nvPr/>
        </p:nvSpPr>
        <p:spPr>
          <a:xfrm>
            <a:off x="1763688" y="0"/>
            <a:ext cx="6058556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https://agricoltura.regione.emilia-romagna.it/fattorie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4607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909</TotalTime>
  <Words>509</Words>
  <Application>Microsoft Office PowerPoint</Application>
  <PresentationFormat>Presentazione su schermo (4:3)</PresentationFormat>
  <Paragraphs>99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centro stampa giunta 2</dc:creator>
  <cp:lastModifiedBy>Marini Francesca</cp:lastModifiedBy>
  <cp:revision>69</cp:revision>
  <cp:lastPrinted>1601-01-01T00:00:00Z</cp:lastPrinted>
  <dcterms:created xsi:type="dcterms:W3CDTF">2009-12-09T11:47:48Z</dcterms:created>
  <dcterms:modified xsi:type="dcterms:W3CDTF">2021-11-22T13:34:01Z</dcterms:modified>
</cp:coreProperties>
</file>