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68"/>
  </p:notesMasterIdLst>
  <p:handoutMasterIdLst>
    <p:handoutMasterId r:id="rId69"/>
  </p:handoutMasterIdLst>
  <p:sldIdLst>
    <p:sldId id="309" r:id="rId2"/>
    <p:sldId id="385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35" r:id="rId42"/>
    <p:sldId id="437" r:id="rId43"/>
    <p:sldId id="438" r:id="rId44"/>
    <p:sldId id="439" r:id="rId45"/>
    <p:sldId id="440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455" r:id="rId54"/>
    <p:sldId id="457" r:id="rId55"/>
    <p:sldId id="460" r:id="rId56"/>
    <p:sldId id="471" r:id="rId57"/>
    <p:sldId id="478" r:id="rId58"/>
    <p:sldId id="481" r:id="rId59"/>
    <p:sldId id="485" r:id="rId60"/>
    <p:sldId id="487" r:id="rId61"/>
    <p:sldId id="488" r:id="rId62"/>
    <p:sldId id="489" r:id="rId63"/>
    <p:sldId id="503" r:id="rId64"/>
    <p:sldId id="504" r:id="rId65"/>
    <p:sldId id="505" r:id="rId66"/>
    <p:sldId id="506" r:id="rId67"/>
  </p:sldIdLst>
  <p:sldSz cx="9144000" cy="6858000" type="screen4x3"/>
  <p:notesSz cx="6742113" cy="98758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85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9" autoAdjust="0"/>
    <p:restoredTop sz="96036" autoAdjust="0"/>
  </p:normalViewPr>
  <p:slideViewPr>
    <p:cSldViewPr>
      <p:cViewPr varScale="1">
        <p:scale>
          <a:sx n="80" d="100"/>
          <a:sy n="80" d="100"/>
        </p:scale>
        <p:origin x="192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4F787-321C-4DDD-BFB2-01AC769A71E1}" type="doc">
      <dgm:prSet loTypeId="urn:microsoft.com/office/officeart/2005/8/layout/matrix1" loCatId="matrix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D0AD4CA3-D346-4EE9-8E66-7D4C981EB752}">
      <dgm:prSet phldrT="[Testo]" custT="1"/>
      <dgm:spPr/>
      <dgm:t>
        <a:bodyPr/>
        <a:lstStyle/>
        <a:p>
          <a:r>
            <a:rPr lang="it-IT" sz="2400" dirty="0" smtClean="0"/>
            <a:t>un’azienda … </a:t>
          </a:r>
          <a:endParaRPr lang="it-IT" sz="2400" dirty="0"/>
        </a:p>
      </dgm:t>
    </dgm:pt>
    <dgm:pt modelId="{30E14A8D-97AE-49E9-B403-755009A20803}" type="parTrans" cxnId="{F9284839-D5D4-4DCB-ACA9-8AC4D167FBAD}">
      <dgm:prSet/>
      <dgm:spPr/>
      <dgm:t>
        <a:bodyPr/>
        <a:lstStyle/>
        <a:p>
          <a:endParaRPr lang="it-IT"/>
        </a:p>
      </dgm:t>
    </dgm:pt>
    <dgm:pt modelId="{5CC7636B-CEEB-4FB8-B9CF-B73432FA39D3}" type="sibTrans" cxnId="{F9284839-D5D4-4DCB-ACA9-8AC4D167FBAD}">
      <dgm:prSet/>
      <dgm:spPr/>
      <dgm:t>
        <a:bodyPr/>
        <a:lstStyle/>
        <a:p>
          <a:endParaRPr lang="it-IT"/>
        </a:p>
      </dgm:t>
    </dgm:pt>
    <dgm:pt modelId="{33AE98A7-6BE8-4DF6-BE42-432A2E6572FD}">
      <dgm:prSet phldrT="[Testo]" custT="1"/>
      <dgm:spPr/>
      <dgm:t>
        <a:bodyPr/>
        <a:lstStyle/>
        <a:p>
          <a:r>
            <a:rPr lang="it-IT" sz="3600" dirty="0" smtClean="0"/>
            <a:t>accogliente e attrezzata</a:t>
          </a:r>
          <a:endParaRPr lang="it-IT" sz="3600" dirty="0"/>
        </a:p>
      </dgm:t>
    </dgm:pt>
    <dgm:pt modelId="{9A42AE2F-8CD8-4AE2-976A-FC8CA42F9E2E}" type="parTrans" cxnId="{712B305E-E8D8-477F-9B3B-285BF9CDF36A}">
      <dgm:prSet/>
      <dgm:spPr/>
      <dgm:t>
        <a:bodyPr/>
        <a:lstStyle/>
        <a:p>
          <a:endParaRPr lang="it-IT"/>
        </a:p>
      </dgm:t>
    </dgm:pt>
    <dgm:pt modelId="{5EAEE4ED-D66D-4F47-B3BB-1C3556229883}" type="sibTrans" cxnId="{712B305E-E8D8-477F-9B3B-285BF9CDF36A}">
      <dgm:prSet/>
      <dgm:spPr/>
      <dgm:t>
        <a:bodyPr/>
        <a:lstStyle/>
        <a:p>
          <a:endParaRPr lang="it-IT"/>
        </a:p>
      </dgm:t>
    </dgm:pt>
    <dgm:pt modelId="{9DE287A8-8DBB-49EA-AEA3-70E246F37032}">
      <dgm:prSet phldrT="[Testo]" custT="1"/>
      <dgm:spPr/>
      <dgm:t>
        <a:bodyPr/>
        <a:lstStyle/>
        <a:p>
          <a:r>
            <a:rPr lang="it-IT" sz="3600" dirty="0" smtClean="0"/>
            <a:t>sicura </a:t>
          </a:r>
          <a:endParaRPr lang="it-IT" sz="3600" dirty="0"/>
        </a:p>
      </dgm:t>
    </dgm:pt>
    <dgm:pt modelId="{FD0E7CCD-E823-477F-B944-D7906D0070EE}" type="parTrans" cxnId="{879F2B22-36C6-4F14-BE08-48F17F30C63A}">
      <dgm:prSet/>
      <dgm:spPr/>
      <dgm:t>
        <a:bodyPr/>
        <a:lstStyle/>
        <a:p>
          <a:endParaRPr lang="it-IT"/>
        </a:p>
      </dgm:t>
    </dgm:pt>
    <dgm:pt modelId="{66C6B8D3-1BA7-49D4-BD68-B49BBA9CD5B6}" type="sibTrans" cxnId="{879F2B22-36C6-4F14-BE08-48F17F30C63A}">
      <dgm:prSet/>
      <dgm:spPr/>
      <dgm:t>
        <a:bodyPr/>
        <a:lstStyle/>
        <a:p>
          <a:endParaRPr lang="it-IT"/>
        </a:p>
      </dgm:t>
    </dgm:pt>
    <dgm:pt modelId="{5709344A-546A-4237-92AE-6B9AC716ABB6}">
      <dgm:prSet phldrT="[Testo]" custT="1"/>
      <dgm:spPr/>
      <dgm:t>
        <a:bodyPr/>
        <a:lstStyle/>
        <a:p>
          <a:r>
            <a:rPr lang="it-IT" sz="3200" dirty="0" smtClean="0"/>
            <a:t>ecocompatibile</a:t>
          </a:r>
          <a:endParaRPr lang="it-IT" sz="3200" dirty="0"/>
        </a:p>
      </dgm:t>
    </dgm:pt>
    <dgm:pt modelId="{9952CDFE-7C24-4911-989B-4E773533A632}" type="parTrans" cxnId="{F0764C9A-47D5-4A98-AECC-35CD7CFCB7B7}">
      <dgm:prSet/>
      <dgm:spPr/>
      <dgm:t>
        <a:bodyPr/>
        <a:lstStyle/>
        <a:p>
          <a:endParaRPr lang="it-IT"/>
        </a:p>
      </dgm:t>
    </dgm:pt>
    <dgm:pt modelId="{359FDFF6-C57A-4C17-8EA7-4E4D769F3214}" type="sibTrans" cxnId="{F0764C9A-47D5-4A98-AECC-35CD7CFCB7B7}">
      <dgm:prSet/>
      <dgm:spPr/>
      <dgm:t>
        <a:bodyPr/>
        <a:lstStyle/>
        <a:p>
          <a:endParaRPr lang="it-IT"/>
        </a:p>
      </dgm:t>
    </dgm:pt>
    <dgm:pt modelId="{F48BAAE8-FCEF-422A-B9C9-3625D283A523}">
      <dgm:prSet phldrT="[Testo]" custT="1"/>
      <dgm:spPr/>
      <dgm:t>
        <a:bodyPr/>
        <a:lstStyle/>
        <a:p>
          <a:r>
            <a:rPr lang="it-IT" sz="3600" dirty="0" smtClean="0"/>
            <a:t>didattica</a:t>
          </a:r>
          <a:endParaRPr lang="it-IT" sz="3600" dirty="0"/>
        </a:p>
      </dgm:t>
    </dgm:pt>
    <dgm:pt modelId="{FBEF5D71-F613-4CE1-B6EB-A97325918D1B}" type="parTrans" cxnId="{EA9B49BF-36B6-4111-920D-68F46C93BF8D}">
      <dgm:prSet/>
      <dgm:spPr/>
      <dgm:t>
        <a:bodyPr/>
        <a:lstStyle/>
        <a:p>
          <a:endParaRPr lang="it-IT"/>
        </a:p>
      </dgm:t>
    </dgm:pt>
    <dgm:pt modelId="{CCC11D1B-DFA4-4AAE-8BF5-FCF9DDDC1236}" type="sibTrans" cxnId="{EA9B49BF-36B6-4111-920D-68F46C93BF8D}">
      <dgm:prSet/>
      <dgm:spPr/>
      <dgm:t>
        <a:bodyPr/>
        <a:lstStyle/>
        <a:p>
          <a:endParaRPr lang="it-IT"/>
        </a:p>
      </dgm:t>
    </dgm:pt>
    <dgm:pt modelId="{49E1AEBD-FD49-4119-A9B9-BA50C0286FBA}" type="pres">
      <dgm:prSet presAssocID="{A714F787-321C-4DDD-BFB2-01AC769A71E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937534-AC44-46AE-B63C-129469535F63}" type="pres">
      <dgm:prSet presAssocID="{A714F787-321C-4DDD-BFB2-01AC769A71E1}" presName="matrix" presStyleCnt="0"/>
      <dgm:spPr/>
    </dgm:pt>
    <dgm:pt modelId="{B667E2E7-FA6C-4F42-ADCC-8989AE594895}" type="pres">
      <dgm:prSet presAssocID="{A714F787-321C-4DDD-BFB2-01AC769A71E1}" presName="tile1" presStyleLbl="node1" presStyleIdx="0" presStyleCnt="4" custLinFactNeighborX="-663" custLinFactNeighborY="-696"/>
      <dgm:spPr/>
      <dgm:t>
        <a:bodyPr/>
        <a:lstStyle/>
        <a:p>
          <a:endParaRPr lang="it-IT"/>
        </a:p>
      </dgm:t>
    </dgm:pt>
    <dgm:pt modelId="{9E63D136-F72A-414B-B91A-A21133564431}" type="pres">
      <dgm:prSet presAssocID="{A714F787-321C-4DDD-BFB2-01AC769A71E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5E6CCF-A6A9-45B8-839B-95D41B9C4723}" type="pres">
      <dgm:prSet presAssocID="{A714F787-321C-4DDD-BFB2-01AC769A71E1}" presName="tile2" presStyleLbl="node1" presStyleIdx="1" presStyleCnt="4" custLinFactNeighborX="1779" custLinFactNeighborY="-4546"/>
      <dgm:spPr/>
      <dgm:t>
        <a:bodyPr/>
        <a:lstStyle/>
        <a:p>
          <a:endParaRPr lang="it-IT"/>
        </a:p>
      </dgm:t>
    </dgm:pt>
    <dgm:pt modelId="{B0B1A85D-DC20-4F2D-B449-F9249175C538}" type="pres">
      <dgm:prSet presAssocID="{A714F787-321C-4DDD-BFB2-01AC769A71E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9CF415-45A7-41B9-A235-D6D6F99A83E0}" type="pres">
      <dgm:prSet presAssocID="{A714F787-321C-4DDD-BFB2-01AC769A71E1}" presName="tile3" presStyleLbl="node1" presStyleIdx="2" presStyleCnt="4"/>
      <dgm:spPr/>
      <dgm:t>
        <a:bodyPr/>
        <a:lstStyle/>
        <a:p>
          <a:endParaRPr lang="it-IT"/>
        </a:p>
      </dgm:t>
    </dgm:pt>
    <dgm:pt modelId="{F9F3AB43-1405-42C1-87D9-FB8C0B93DDAD}" type="pres">
      <dgm:prSet presAssocID="{A714F787-321C-4DDD-BFB2-01AC769A71E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93A847-B6FA-422B-9885-A9A9542CCDFF}" type="pres">
      <dgm:prSet presAssocID="{A714F787-321C-4DDD-BFB2-01AC769A71E1}" presName="tile4" presStyleLbl="node1" presStyleIdx="3" presStyleCnt="4"/>
      <dgm:spPr/>
      <dgm:t>
        <a:bodyPr/>
        <a:lstStyle/>
        <a:p>
          <a:endParaRPr lang="it-IT"/>
        </a:p>
      </dgm:t>
    </dgm:pt>
    <dgm:pt modelId="{0CF66AB2-AFED-4234-AD13-E283777CF45B}" type="pres">
      <dgm:prSet presAssocID="{A714F787-321C-4DDD-BFB2-01AC769A71E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3ACE59-73D1-46E7-B20D-0C309E8FC0AF}" type="pres">
      <dgm:prSet presAssocID="{A714F787-321C-4DDD-BFB2-01AC769A71E1}" presName="centerTile" presStyleLbl="fgShp" presStyleIdx="0" presStyleCnt="1" custLinFactNeighborX="980" custLinFactNeighborY="135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17BD0701-77D0-441A-A9C2-5444877F3CC7}" type="presOf" srcId="{5709344A-546A-4237-92AE-6B9AC716ABB6}" destId="{F9F3AB43-1405-42C1-87D9-FB8C0B93DDAD}" srcOrd="1" destOrd="0" presId="urn:microsoft.com/office/officeart/2005/8/layout/matrix1"/>
    <dgm:cxn modelId="{731A2372-1719-4EEE-B57A-3DA7BBACFFC8}" type="presOf" srcId="{D0AD4CA3-D346-4EE9-8E66-7D4C981EB752}" destId="{E83ACE59-73D1-46E7-B20D-0C309E8FC0AF}" srcOrd="0" destOrd="0" presId="urn:microsoft.com/office/officeart/2005/8/layout/matrix1"/>
    <dgm:cxn modelId="{9BB4C917-5FA0-403C-9F67-E25014B2DAAA}" type="presOf" srcId="{33AE98A7-6BE8-4DF6-BE42-432A2E6572FD}" destId="{B667E2E7-FA6C-4F42-ADCC-8989AE594895}" srcOrd="0" destOrd="0" presId="urn:microsoft.com/office/officeart/2005/8/layout/matrix1"/>
    <dgm:cxn modelId="{55A90640-70E4-48B5-86D0-24BFCBC0F0BD}" type="presOf" srcId="{F48BAAE8-FCEF-422A-B9C9-3625D283A523}" destId="{0CF66AB2-AFED-4234-AD13-E283777CF45B}" srcOrd="1" destOrd="0" presId="urn:microsoft.com/office/officeart/2005/8/layout/matrix1"/>
    <dgm:cxn modelId="{A0639AB0-56A4-40FD-970D-E311723376AC}" type="presOf" srcId="{A714F787-321C-4DDD-BFB2-01AC769A71E1}" destId="{49E1AEBD-FD49-4119-A9B9-BA50C0286FBA}" srcOrd="0" destOrd="0" presId="urn:microsoft.com/office/officeart/2005/8/layout/matrix1"/>
    <dgm:cxn modelId="{F9284839-D5D4-4DCB-ACA9-8AC4D167FBAD}" srcId="{A714F787-321C-4DDD-BFB2-01AC769A71E1}" destId="{D0AD4CA3-D346-4EE9-8E66-7D4C981EB752}" srcOrd="0" destOrd="0" parTransId="{30E14A8D-97AE-49E9-B403-755009A20803}" sibTransId="{5CC7636B-CEEB-4FB8-B9CF-B73432FA39D3}"/>
    <dgm:cxn modelId="{F0764C9A-47D5-4A98-AECC-35CD7CFCB7B7}" srcId="{D0AD4CA3-D346-4EE9-8E66-7D4C981EB752}" destId="{5709344A-546A-4237-92AE-6B9AC716ABB6}" srcOrd="2" destOrd="0" parTransId="{9952CDFE-7C24-4911-989B-4E773533A632}" sibTransId="{359FDFF6-C57A-4C17-8EA7-4E4D769F3214}"/>
    <dgm:cxn modelId="{879F2B22-36C6-4F14-BE08-48F17F30C63A}" srcId="{D0AD4CA3-D346-4EE9-8E66-7D4C981EB752}" destId="{9DE287A8-8DBB-49EA-AEA3-70E246F37032}" srcOrd="1" destOrd="0" parTransId="{FD0E7CCD-E823-477F-B944-D7906D0070EE}" sibTransId="{66C6B8D3-1BA7-49D4-BD68-B49BBA9CD5B6}"/>
    <dgm:cxn modelId="{F1EEB81F-223E-47BF-B47D-26719C8B0C2E}" type="presOf" srcId="{9DE287A8-8DBB-49EA-AEA3-70E246F37032}" destId="{B0B1A85D-DC20-4F2D-B449-F9249175C538}" srcOrd="1" destOrd="0" presId="urn:microsoft.com/office/officeart/2005/8/layout/matrix1"/>
    <dgm:cxn modelId="{D5FC08DE-6162-4437-B2E2-CAF187BA0D3B}" type="presOf" srcId="{33AE98A7-6BE8-4DF6-BE42-432A2E6572FD}" destId="{9E63D136-F72A-414B-B91A-A21133564431}" srcOrd="1" destOrd="0" presId="urn:microsoft.com/office/officeart/2005/8/layout/matrix1"/>
    <dgm:cxn modelId="{F9CA6278-60B9-4616-9BFB-8B27F485AAF4}" type="presOf" srcId="{5709344A-546A-4237-92AE-6B9AC716ABB6}" destId="{EB9CF415-45A7-41B9-A235-D6D6F99A83E0}" srcOrd="0" destOrd="0" presId="urn:microsoft.com/office/officeart/2005/8/layout/matrix1"/>
    <dgm:cxn modelId="{5783EED2-FECD-437D-B98E-97281C26BB3E}" type="presOf" srcId="{9DE287A8-8DBB-49EA-AEA3-70E246F37032}" destId="{E15E6CCF-A6A9-45B8-839B-95D41B9C4723}" srcOrd="0" destOrd="0" presId="urn:microsoft.com/office/officeart/2005/8/layout/matrix1"/>
    <dgm:cxn modelId="{C51677AA-8FB4-40CF-A475-49A7F9B03640}" type="presOf" srcId="{F48BAAE8-FCEF-422A-B9C9-3625D283A523}" destId="{5893A847-B6FA-422B-9885-A9A9542CCDFF}" srcOrd="0" destOrd="0" presId="urn:microsoft.com/office/officeart/2005/8/layout/matrix1"/>
    <dgm:cxn modelId="{EA9B49BF-36B6-4111-920D-68F46C93BF8D}" srcId="{D0AD4CA3-D346-4EE9-8E66-7D4C981EB752}" destId="{F48BAAE8-FCEF-422A-B9C9-3625D283A523}" srcOrd="3" destOrd="0" parTransId="{FBEF5D71-F613-4CE1-B6EB-A97325918D1B}" sibTransId="{CCC11D1B-DFA4-4AAE-8BF5-FCF9DDDC1236}"/>
    <dgm:cxn modelId="{712B305E-E8D8-477F-9B3B-285BF9CDF36A}" srcId="{D0AD4CA3-D346-4EE9-8E66-7D4C981EB752}" destId="{33AE98A7-6BE8-4DF6-BE42-432A2E6572FD}" srcOrd="0" destOrd="0" parTransId="{9A42AE2F-8CD8-4AE2-976A-FC8CA42F9E2E}" sibTransId="{5EAEE4ED-D66D-4F47-B3BB-1C3556229883}"/>
    <dgm:cxn modelId="{F4CADEA0-3223-4FAA-ABE9-993B4BD0C718}" type="presParOf" srcId="{49E1AEBD-FD49-4119-A9B9-BA50C0286FBA}" destId="{7D937534-AC44-46AE-B63C-129469535F63}" srcOrd="0" destOrd="0" presId="urn:microsoft.com/office/officeart/2005/8/layout/matrix1"/>
    <dgm:cxn modelId="{74BC3496-D6EA-4117-9714-F2D84A29B635}" type="presParOf" srcId="{7D937534-AC44-46AE-B63C-129469535F63}" destId="{B667E2E7-FA6C-4F42-ADCC-8989AE594895}" srcOrd="0" destOrd="0" presId="urn:microsoft.com/office/officeart/2005/8/layout/matrix1"/>
    <dgm:cxn modelId="{EA8105CF-B5AD-445D-98D9-3AB25223F85A}" type="presParOf" srcId="{7D937534-AC44-46AE-B63C-129469535F63}" destId="{9E63D136-F72A-414B-B91A-A21133564431}" srcOrd="1" destOrd="0" presId="urn:microsoft.com/office/officeart/2005/8/layout/matrix1"/>
    <dgm:cxn modelId="{6671B3B8-0FBB-4DA1-AB47-46A6E887B7F9}" type="presParOf" srcId="{7D937534-AC44-46AE-B63C-129469535F63}" destId="{E15E6CCF-A6A9-45B8-839B-95D41B9C4723}" srcOrd="2" destOrd="0" presId="urn:microsoft.com/office/officeart/2005/8/layout/matrix1"/>
    <dgm:cxn modelId="{2AF96F4F-99CE-4A4B-A039-50248818CD0B}" type="presParOf" srcId="{7D937534-AC44-46AE-B63C-129469535F63}" destId="{B0B1A85D-DC20-4F2D-B449-F9249175C538}" srcOrd="3" destOrd="0" presId="urn:microsoft.com/office/officeart/2005/8/layout/matrix1"/>
    <dgm:cxn modelId="{C1A384BB-6439-4368-8AC1-38D5BBDB9640}" type="presParOf" srcId="{7D937534-AC44-46AE-B63C-129469535F63}" destId="{EB9CF415-45A7-41B9-A235-D6D6F99A83E0}" srcOrd="4" destOrd="0" presId="urn:microsoft.com/office/officeart/2005/8/layout/matrix1"/>
    <dgm:cxn modelId="{3CFBFBCB-2FE4-45A8-9BDD-184126BFC39B}" type="presParOf" srcId="{7D937534-AC44-46AE-B63C-129469535F63}" destId="{F9F3AB43-1405-42C1-87D9-FB8C0B93DDAD}" srcOrd="5" destOrd="0" presId="urn:microsoft.com/office/officeart/2005/8/layout/matrix1"/>
    <dgm:cxn modelId="{25EDAC04-3729-4802-A7C1-28B6C30F9F45}" type="presParOf" srcId="{7D937534-AC44-46AE-B63C-129469535F63}" destId="{5893A847-B6FA-422B-9885-A9A9542CCDFF}" srcOrd="6" destOrd="0" presId="urn:microsoft.com/office/officeart/2005/8/layout/matrix1"/>
    <dgm:cxn modelId="{1E6A647F-DC5A-4BE4-97C0-1B56B36EBECD}" type="presParOf" srcId="{7D937534-AC44-46AE-B63C-129469535F63}" destId="{0CF66AB2-AFED-4234-AD13-E283777CF45B}" srcOrd="7" destOrd="0" presId="urn:microsoft.com/office/officeart/2005/8/layout/matrix1"/>
    <dgm:cxn modelId="{350BD444-43D3-442B-AE61-048D1898C930}" type="presParOf" srcId="{49E1AEBD-FD49-4119-A9B9-BA50C0286FBA}" destId="{E83ACE59-73D1-46E7-B20D-0C309E8FC0A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088F7-F939-4012-9B9A-9843D71ABAA2}" type="doc">
      <dgm:prSet loTypeId="urn:microsoft.com/office/officeart/2005/8/layout/radial2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BD4280FC-6BA3-4F6F-BBDD-0F79027907E3}">
      <dgm:prSet custT="1"/>
      <dgm:spPr/>
      <dgm:t>
        <a:bodyPr/>
        <a:lstStyle/>
        <a:p>
          <a:pPr rtl="0"/>
          <a:r>
            <a:rPr lang="it-IT" sz="1800" dirty="0" smtClean="0"/>
            <a:t>Imparo facendo</a:t>
          </a:r>
          <a:endParaRPr lang="it-IT" sz="1800" dirty="0"/>
        </a:p>
      </dgm:t>
    </dgm:pt>
    <dgm:pt modelId="{A2C29E3F-E935-4B5C-9A14-9A6619F648E6}" type="parTrans" cxnId="{45038CC4-21B0-41E2-A5C7-CEE49D35509C}">
      <dgm:prSet/>
      <dgm:spPr/>
      <dgm:t>
        <a:bodyPr/>
        <a:lstStyle/>
        <a:p>
          <a:endParaRPr lang="it-IT" sz="1800"/>
        </a:p>
      </dgm:t>
    </dgm:pt>
    <dgm:pt modelId="{769C77A2-8114-469A-9712-F4B8E3DA046C}" type="sibTrans" cxnId="{45038CC4-21B0-41E2-A5C7-CEE49D35509C}">
      <dgm:prSet/>
      <dgm:spPr/>
      <dgm:t>
        <a:bodyPr/>
        <a:lstStyle/>
        <a:p>
          <a:endParaRPr lang="it-IT" sz="1800"/>
        </a:p>
      </dgm:t>
    </dgm:pt>
    <dgm:pt modelId="{46AF8A00-B1D5-43A9-B565-C07F6E547293}">
      <dgm:prSet custT="1"/>
      <dgm:spPr/>
      <dgm:t>
        <a:bodyPr/>
        <a:lstStyle/>
        <a:p>
          <a:pPr rtl="0"/>
          <a:r>
            <a:rPr lang="it-IT" sz="1800" dirty="0" smtClean="0"/>
            <a:t>Imparo i metodi</a:t>
          </a:r>
          <a:endParaRPr lang="it-IT" sz="1800" dirty="0"/>
        </a:p>
      </dgm:t>
    </dgm:pt>
    <dgm:pt modelId="{F2FB38BE-045C-4C5E-A9DD-6DEA8FA7BC8A}" type="parTrans" cxnId="{A64250FF-3AE6-476B-A456-F330D4DE2D27}">
      <dgm:prSet/>
      <dgm:spPr/>
      <dgm:t>
        <a:bodyPr/>
        <a:lstStyle/>
        <a:p>
          <a:endParaRPr lang="it-IT" sz="1800"/>
        </a:p>
      </dgm:t>
    </dgm:pt>
    <dgm:pt modelId="{99F63B83-9DB2-454B-B37E-B2E09B7E90E9}" type="sibTrans" cxnId="{A64250FF-3AE6-476B-A456-F330D4DE2D27}">
      <dgm:prSet/>
      <dgm:spPr/>
      <dgm:t>
        <a:bodyPr/>
        <a:lstStyle/>
        <a:p>
          <a:endParaRPr lang="it-IT" sz="1800"/>
        </a:p>
      </dgm:t>
    </dgm:pt>
    <dgm:pt modelId="{382C06B3-996D-4194-BC29-B91F60BCC111}">
      <dgm:prSet custT="1"/>
      <dgm:spPr/>
      <dgm:t>
        <a:bodyPr/>
        <a:lstStyle/>
        <a:p>
          <a:pPr rtl="0"/>
          <a:r>
            <a:rPr lang="it-IT" sz="1800" dirty="0" smtClean="0"/>
            <a:t>Mi emoziono</a:t>
          </a:r>
          <a:endParaRPr lang="it-IT" sz="1800" dirty="0"/>
        </a:p>
      </dgm:t>
    </dgm:pt>
    <dgm:pt modelId="{D053B9DC-76F7-49D6-A6D6-06C65A8DD01C}" type="parTrans" cxnId="{DCB2CC38-1987-4346-A8BF-8D2A7A7B94FF}">
      <dgm:prSet/>
      <dgm:spPr/>
      <dgm:t>
        <a:bodyPr/>
        <a:lstStyle/>
        <a:p>
          <a:endParaRPr lang="it-IT" sz="1800"/>
        </a:p>
      </dgm:t>
    </dgm:pt>
    <dgm:pt modelId="{6B596406-5A03-4C61-A9CF-CA5412347229}" type="sibTrans" cxnId="{DCB2CC38-1987-4346-A8BF-8D2A7A7B94FF}">
      <dgm:prSet/>
      <dgm:spPr/>
      <dgm:t>
        <a:bodyPr/>
        <a:lstStyle/>
        <a:p>
          <a:endParaRPr lang="it-IT" sz="1800"/>
        </a:p>
      </dgm:t>
    </dgm:pt>
    <dgm:pt modelId="{49E7CC9A-ADA4-44A5-8FC7-9C9682952403}">
      <dgm:prSet custT="1"/>
      <dgm:spPr/>
      <dgm:t>
        <a:bodyPr/>
        <a:lstStyle/>
        <a:p>
          <a:pPr rtl="0"/>
          <a:r>
            <a:rPr lang="it-IT" sz="1800" dirty="0" smtClean="0"/>
            <a:t>Imparo a stare e a lavorare in gruppo</a:t>
          </a:r>
          <a:endParaRPr lang="it-IT" sz="1800" dirty="0"/>
        </a:p>
      </dgm:t>
    </dgm:pt>
    <dgm:pt modelId="{F5CF29CE-19A4-45A6-9FF8-7304164EC0F2}" type="parTrans" cxnId="{ABADDD33-0392-4CE0-B630-92E49D0E8FF1}">
      <dgm:prSet/>
      <dgm:spPr/>
      <dgm:t>
        <a:bodyPr/>
        <a:lstStyle/>
        <a:p>
          <a:endParaRPr lang="it-IT" sz="1800"/>
        </a:p>
      </dgm:t>
    </dgm:pt>
    <dgm:pt modelId="{2AE12371-78A4-4896-9E53-0BC1DC2BF047}" type="sibTrans" cxnId="{ABADDD33-0392-4CE0-B630-92E49D0E8FF1}">
      <dgm:prSet/>
      <dgm:spPr/>
      <dgm:t>
        <a:bodyPr/>
        <a:lstStyle/>
        <a:p>
          <a:endParaRPr lang="it-IT" sz="1800"/>
        </a:p>
      </dgm:t>
    </dgm:pt>
    <dgm:pt modelId="{F9A1C141-4DC5-415F-8F3D-DA78CFAC757C}">
      <dgm:prSet custT="1"/>
      <dgm:spPr/>
      <dgm:t>
        <a:bodyPr/>
        <a:lstStyle/>
        <a:p>
          <a:pPr rtl="0"/>
          <a:r>
            <a:rPr lang="it-IT" sz="1800" dirty="0" smtClean="0"/>
            <a:t>Gioco e mi diverto</a:t>
          </a:r>
          <a:endParaRPr lang="it-IT" sz="1800" dirty="0"/>
        </a:p>
      </dgm:t>
    </dgm:pt>
    <dgm:pt modelId="{E81C5930-D42B-4853-8D4E-7DBD847766FF}" type="parTrans" cxnId="{9EB6FDBE-E7B6-45C4-97CD-4B8C145BFF2F}">
      <dgm:prSet/>
      <dgm:spPr/>
      <dgm:t>
        <a:bodyPr/>
        <a:lstStyle/>
        <a:p>
          <a:endParaRPr lang="it-IT" sz="1800"/>
        </a:p>
      </dgm:t>
    </dgm:pt>
    <dgm:pt modelId="{90C0D8B0-1601-4EC3-8B2F-618843998A35}" type="sibTrans" cxnId="{9EB6FDBE-E7B6-45C4-97CD-4B8C145BFF2F}">
      <dgm:prSet/>
      <dgm:spPr/>
      <dgm:t>
        <a:bodyPr/>
        <a:lstStyle/>
        <a:p>
          <a:endParaRPr lang="it-IT" sz="1800"/>
        </a:p>
      </dgm:t>
    </dgm:pt>
    <dgm:pt modelId="{CED94249-A9EB-4429-93D2-9FB9D8844942}">
      <dgm:prSet custT="1"/>
      <dgm:spPr/>
      <dgm:t>
        <a:bodyPr/>
        <a:lstStyle/>
        <a:p>
          <a:pPr rtl="0"/>
          <a:r>
            <a:rPr lang="it-IT" sz="1800" dirty="0" smtClean="0"/>
            <a:t>Ricerco e scopro</a:t>
          </a:r>
          <a:endParaRPr lang="it-IT" sz="1800" dirty="0"/>
        </a:p>
      </dgm:t>
    </dgm:pt>
    <dgm:pt modelId="{12A97F26-EC77-4A10-BAA6-9074BCA8D49C}" type="parTrans" cxnId="{72421AFC-87DB-4236-9C0D-998C3210A309}">
      <dgm:prSet/>
      <dgm:spPr/>
      <dgm:t>
        <a:bodyPr/>
        <a:lstStyle/>
        <a:p>
          <a:endParaRPr lang="it-IT" sz="1800"/>
        </a:p>
      </dgm:t>
    </dgm:pt>
    <dgm:pt modelId="{53E28EDE-8C26-426F-B11F-C65ADB15E974}" type="sibTrans" cxnId="{72421AFC-87DB-4236-9C0D-998C3210A309}">
      <dgm:prSet/>
      <dgm:spPr/>
      <dgm:t>
        <a:bodyPr/>
        <a:lstStyle/>
        <a:p>
          <a:endParaRPr lang="it-IT" sz="1800"/>
        </a:p>
      </dgm:t>
    </dgm:pt>
    <dgm:pt modelId="{37FE5FA0-BBFC-460B-BCEF-AB5BB79A0FFD}">
      <dgm:prSet custT="1"/>
      <dgm:spPr/>
      <dgm:t>
        <a:bodyPr/>
        <a:lstStyle/>
        <a:p>
          <a:pPr rtl="0"/>
          <a:r>
            <a:rPr lang="it-IT" sz="1800" dirty="0" smtClean="0"/>
            <a:t>Sviluppo i sensi</a:t>
          </a:r>
          <a:endParaRPr lang="it-IT" sz="1800" dirty="0"/>
        </a:p>
      </dgm:t>
    </dgm:pt>
    <dgm:pt modelId="{640419CD-46B9-45DC-BF3B-232D1DFFC767}" type="parTrans" cxnId="{3D161DD6-FE4A-4620-9BD5-FF91C9B19B0C}">
      <dgm:prSet/>
      <dgm:spPr/>
      <dgm:t>
        <a:bodyPr/>
        <a:lstStyle/>
        <a:p>
          <a:endParaRPr lang="it-IT" sz="1800"/>
        </a:p>
      </dgm:t>
    </dgm:pt>
    <dgm:pt modelId="{A9D52602-1B1B-4938-849B-740DB681B505}" type="sibTrans" cxnId="{3D161DD6-FE4A-4620-9BD5-FF91C9B19B0C}">
      <dgm:prSet/>
      <dgm:spPr/>
      <dgm:t>
        <a:bodyPr/>
        <a:lstStyle/>
        <a:p>
          <a:endParaRPr lang="it-IT" sz="1800"/>
        </a:p>
      </dgm:t>
    </dgm:pt>
    <dgm:pt modelId="{69F8CB70-A199-4671-8100-24ADE54402A0}">
      <dgm:prSet custT="1"/>
      <dgm:spPr/>
      <dgm:t>
        <a:bodyPr/>
        <a:lstStyle/>
        <a:p>
          <a:pPr rtl="0"/>
          <a:r>
            <a:rPr lang="it-IT" sz="1800" dirty="0" smtClean="0"/>
            <a:t>Mi esprimo</a:t>
          </a:r>
          <a:endParaRPr lang="it-IT" sz="1800" dirty="0"/>
        </a:p>
      </dgm:t>
    </dgm:pt>
    <dgm:pt modelId="{B83D3DA9-B80E-449B-BA2D-237298947D9D}" type="parTrans" cxnId="{FD51EA6C-E4AE-40B2-90E8-DFB292900E1E}">
      <dgm:prSet/>
      <dgm:spPr/>
      <dgm:t>
        <a:bodyPr/>
        <a:lstStyle/>
        <a:p>
          <a:endParaRPr lang="it-IT" sz="1800"/>
        </a:p>
      </dgm:t>
    </dgm:pt>
    <dgm:pt modelId="{C2CA0B6E-C142-4ABC-A79B-44B1C22C632F}" type="sibTrans" cxnId="{FD51EA6C-E4AE-40B2-90E8-DFB292900E1E}">
      <dgm:prSet/>
      <dgm:spPr/>
      <dgm:t>
        <a:bodyPr/>
        <a:lstStyle/>
        <a:p>
          <a:endParaRPr lang="it-IT" sz="1800"/>
        </a:p>
      </dgm:t>
    </dgm:pt>
    <dgm:pt modelId="{34BFCCEA-FD7C-4FDB-B61B-77EB06DD89D0}">
      <dgm:prSet custT="1"/>
      <dgm:spPr/>
      <dgm:t>
        <a:bodyPr/>
        <a:lstStyle/>
        <a:p>
          <a:pPr rtl="0"/>
          <a:r>
            <a:rPr lang="it-IT" sz="1800" dirty="0" smtClean="0"/>
            <a:t>Con</a:t>
          </a:r>
          <a:r>
            <a:rPr lang="it-IT" sz="1800" b="0" dirty="0" smtClean="0"/>
            <a:t>osco</a:t>
          </a:r>
          <a:r>
            <a:rPr lang="it-IT" sz="1800" b="1" dirty="0" smtClean="0"/>
            <a:t> </a:t>
          </a:r>
          <a:r>
            <a:rPr lang="it-IT" sz="1800" dirty="0" smtClean="0"/>
            <a:t>la cultura contadina</a:t>
          </a:r>
          <a:endParaRPr lang="it-IT" sz="1800" dirty="0"/>
        </a:p>
      </dgm:t>
    </dgm:pt>
    <dgm:pt modelId="{62AEE074-D4EF-467B-98C3-C33374677970}" type="parTrans" cxnId="{C3D99AFF-827E-4616-A510-67D04A50FA6B}">
      <dgm:prSet/>
      <dgm:spPr/>
      <dgm:t>
        <a:bodyPr/>
        <a:lstStyle/>
        <a:p>
          <a:endParaRPr lang="it-IT" sz="1800"/>
        </a:p>
      </dgm:t>
    </dgm:pt>
    <dgm:pt modelId="{1A8BC984-E24F-4642-B7B7-4597D7CACA30}" type="sibTrans" cxnId="{C3D99AFF-827E-4616-A510-67D04A50FA6B}">
      <dgm:prSet/>
      <dgm:spPr/>
      <dgm:t>
        <a:bodyPr/>
        <a:lstStyle/>
        <a:p>
          <a:endParaRPr lang="it-IT" sz="1800"/>
        </a:p>
      </dgm:t>
    </dgm:pt>
    <dgm:pt modelId="{8EA6A291-37BD-4711-A3A0-7645BC9DC038}">
      <dgm:prSet custT="1"/>
      <dgm:spPr/>
      <dgm:t>
        <a:bodyPr/>
        <a:lstStyle/>
        <a:p>
          <a:pPr rtl="0"/>
          <a:r>
            <a:rPr lang="it-IT" sz="1800" dirty="0" smtClean="0"/>
            <a:t>Rielaboro l’esperienza</a:t>
          </a:r>
          <a:endParaRPr lang="it-IT" sz="1800" dirty="0"/>
        </a:p>
      </dgm:t>
    </dgm:pt>
    <dgm:pt modelId="{9516B4F9-6C75-42EC-83E2-7D8990902BE5}" type="parTrans" cxnId="{42A627C2-7F10-4F5E-872C-C4097FD2F29B}">
      <dgm:prSet/>
      <dgm:spPr/>
      <dgm:t>
        <a:bodyPr/>
        <a:lstStyle/>
        <a:p>
          <a:endParaRPr lang="it-IT" sz="1800"/>
        </a:p>
      </dgm:t>
    </dgm:pt>
    <dgm:pt modelId="{71C226C2-50B6-4586-8F73-B2FAD04F3AE1}" type="sibTrans" cxnId="{42A627C2-7F10-4F5E-872C-C4097FD2F29B}">
      <dgm:prSet/>
      <dgm:spPr/>
      <dgm:t>
        <a:bodyPr/>
        <a:lstStyle/>
        <a:p>
          <a:endParaRPr lang="it-IT" sz="1800"/>
        </a:p>
      </dgm:t>
    </dgm:pt>
    <dgm:pt modelId="{21C52AB6-CF0B-4385-88D7-3D04956BB8DA}" type="pres">
      <dgm:prSet presAssocID="{1E2088F7-F939-4012-9B9A-9843D71ABAA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8D67277-91DE-45F9-8ADE-13CB92CA2CBD}" type="pres">
      <dgm:prSet presAssocID="{1E2088F7-F939-4012-9B9A-9843D71ABAA2}" presName="cycle" presStyleCnt="0"/>
      <dgm:spPr/>
      <dgm:t>
        <a:bodyPr/>
        <a:lstStyle/>
        <a:p>
          <a:endParaRPr lang="it-IT"/>
        </a:p>
      </dgm:t>
    </dgm:pt>
    <dgm:pt modelId="{AC370C14-B92D-4D14-8FFB-862C818E2FBC}" type="pres">
      <dgm:prSet presAssocID="{1E2088F7-F939-4012-9B9A-9843D71ABAA2}" presName="centerShape" presStyleCnt="0"/>
      <dgm:spPr/>
      <dgm:t>
        <a:bodyPr/>
        <a:lstStyle/>
        <a:p>
          <a:endParaRPr lang="it-IT"/>
        </a:p>
      </dgm:t>
    </dgm:pt>
    <dgm:pt modelId="{D979692D-C9D3-4FB5-837C-B92C4E426A8A}" type="pres">
      <dgm:prSet presAssocID="{1E2088F7-F939-4012-9B9A-9843D71ABAA2}" presName="connSite" presStyleLbl="node1" presStyleIdx="0" presStyleCnt="11"/>
      <dgm:spPr/>
      <dgm:t>
        <a:bodyPr/>
        <a:lstStyle/>
        <a:p>
          <a:endParaRPr lang="it-IT"/>
        </a:p>
      </dgm:t>
    </dgm:pt>
    <dgm:pt modelId="{374A1EB1-25EC-4E57-93A9-4B73B73033BA}" type="pres">
      <dgm:prSet presAssocID="{1E2088F7-F939-4012-9B9A-9843D71ABAA2}" presName="visible" presStyleLbl="node1" presStyleIdx="0" presStyleCnt="11" custScaleX="410889" custScaleY="329192" custLinFactX="47944" custLinFactNeighborX="100000" custLinFactNeighborY="-66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FFB46D17-CA73-4F4E-8A46-0E7A2887309B}" type="pres">
      <dgm:prSet presAssocID="{A2C29E3F-E935-4B5C-9A14-9A6619F648E6}" presName="Name25" presStyleLbl="parChTrans1D1" presStyleIdx="0" presStyleCnt="10"/>
      <dgm:spPr/>
      <dgm:t>
        <a:bodyPr/>
        <a:lstStyle/>
        <a:p>
          <a:endParaRPr lang="it-IT"/>
        </a:p>
      </dgm:t>
    </dgm:pt>
    <dgm:pt modelId="{9D545669-D442-4A08-83A1-48EB4316F679}" type="pres">
      <dgm:prSet presAssocID="{BD4280FC-6BA3-4F6F-BBDD-0F79027907E3}" presName="node" presStyleCnt="0"/>
      <dgm:spPr/>
      <dgm:t>
        <a:bodyPr/>
        <a:lstStyle/>
        <a:p>
          <a:endParaRPr lang="it-IT"/>
        </a:p>
      </dgm:t>
    </dgm:pt>
    <dgm:pt modelId="{8C4A0CF6-7664-414B-B78E-BB32DC288260}" type="pres">
      <dgm:prSet presAssocID="{BD4280FC-6BA3-4F6F-BBDD-0F79027907E3}" presName="parentNode" presStyleLbl="node1" presStyleIdx="1" presStyleCnt="11" custScaleX="315663" custScaleY="210221" custLinFactX="-380534" custLinFactY="172439" custLinFactNeighborX="-400000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04B6E1-F131-43D0-B910-16FC90D439B0}" type="pres">
      <dgm:prSet presAssocID="{BD4280FC-6BA3-4F6F-BBDD-0F79027907E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9047FA-F52F-44BF-94FF-2A011E9AE664}" type="pres">
      <dgm:prSet presAssocID="{F2FB38BE-045C-4C5E-A9DD-6DEA8FA7BC8A}" presName="Name25" presStyleLbl="parChTrans1D1" presStyleIdx="1" presStyleCnt="10"/>
      <dgm:spPr/>
      <dgm:t>
        <a:bodyPr/>
        <a:lstStyle/>
        <a:p>
          <a:endParaRPr lang="it-IT"/>
        </a:p>
      </dgm:t>
    </dgm:pt>
    <dgm:pt modelId="{845FF1E2-9BBF-4BBC-A07D-A00A4F02DE07}" type="pres">
      <dgm:prSet presAssocID="{46AF8A00-B1D5-43A9-B565-C07F6E547293}" presName="node" presStyleCnt="0"/>
      <dgm:spPr/>
      <dgm:t>
        <a:bodyPr/>
        <a:lstStyle/>
        <a:p>
          <a:endParaRPr lang="it-IT"/>
        </a:p>
      </dgm:t>
    </dgm:pt>
    <dgm:pt modelId="{37380FA6-9B70-45F5-980E-66068285664F}" type="pres">
      <dgm:prSet presAssocID="{46AF8A00-B1D5-43A9-B565-C07F6E547293}" presName="parentNode" presStyleLbl="node1" presStyleIdx="2" presStyleCnt="11" custScaleX="290873" custScaleY="176466" custLinFactX="-300000" custLinFactNeighborX="-318788" custLinFactNeighborY="2297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455A2D-9145-4FB1-A22F-F0FC38F54B47}" type="pres">
      <dgm:prSet presAssocID="{46AF8A00-B1D5-43A9-B565-C07F6E54729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2C0855-60DF-4D9B-9883-62BA1FF7E5BD}" type="pres">
      <dgm:prSet presAssocID="{D053B9DC-76F7-49D6-A6D6-06C65A8DD01C}" presName="Name25" presStyleLbl="parChTrans1D1" presStyleIdx="2" presStyleCnt="10"/>
      <dgm:spPr/>
      <dgm:t>
        <a:bodyPr/>
        <a:lstStyle/>
        <a:p>
          <a:endParaRPr lang="it-IT"/>
        </a:p>
      </dgm:t>
    </dgm:pt>
    <dgm:pt modelId="{CC1E87ED-E098-4238-A939-1D6A94ECBF9D}" type="pres">
      <dgm:prSet presAssocID="{382C06B3-996D-4194-BC29-B91F60BCC111}" presName="node" presStyleCnt="0"/>
      <dgm:spPr/>
      <dgm:t>
        <a:bodyPr/>
        <a:lstStyle/>
        <a:p>
          <a:endParaRPr lang="it-IT"/>
        </a:p>
      </dgm:t>
    </dgm:pt>
    <dgm:pt modelId="{B994B0ED-B84A-4E73-BC2F-8F64C43BDBEF}" type="pres">
      <dgm:prSet presAssocID="{382C06B3-996D-4194-BC29-B91F60BCC111}" presName="parentNode" presStyleLbl="node1" presStyleIdx="3" presStyleCnt="11" custScaleX="353487" custScaleY="203700" custLinFactX="-118352" custLinFactY="-35787" custLinFactNeighborX="-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86CAF6-3305-49CC-9590-9E5451D6C6CB}" type="pres">
      <dgm:prSet presAssocID="{382C06B3-996D-4194-BC29-B91F60BCC11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8373FB-BC0E-4888-9FBF-CFC9262B30B8}" type="pres">
      <dgm:prSet presAssocID="{F5CF29CE-19A4-45A6-9FF8-7304164EC0F2}" presName="Name25" presStyleLbl="parChTrans1D1" presStyleIdx="3" presStyleCnt="10"/>
      <dgm:spPr/>
      <dgm:t>
        <a:bodyPr/>
        <a:lstStyle/>
        <a:p>
          <a:endParaRPr lang="it-IT"/>
        </a:p>
      </dgm:t>
    </dgm:pt>
    <dgm:pt modelId="{6826C032-2761-4A89-A647-4A0350719F06}" type="pres">
      <dgm:prSet presAssocID="{49E7CC9A-ADA4-44A5-8FC7-9C9682952403}" presName="node" presStyleCnt="0"/>
      <dgm:spPr/>
      <dgm:t>
        <a:bodyPr/>
        <a:lstStyle/>
        <a:p>
          <a:endParaRPr lang="it-IT"/>
        </a:p>
      </dgm:t>
    </dgm:pt>
    <dgm:pt modelId="{BA94B87D-F7D0-4B1A-9B6C-CBCA8652460D}" type="pres">
      <dgm:prSet presAssocID="{49E7CC9A-ADA4-44A5-8FC7-9C9682952403}" presName="parentNode" presStyleLbl="node1" presStyleIdx="4" presStyleCnt="11" custScaleX="430474" custScaleY="287497" custLinFactY="-97519" custLinFactNeighborX="3576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4D7384-906F-4FE7-B33C-19C908D6F7DC}" type="pres">
      <dgm:prSet presAssocID="{49E7CC9A-ADA4-44A5-8FC7-9C968295240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015032-B71D-424E-B015-7F8E2E921924}" type="pres">
      <dgm:prSet presAssocID="{E81C5930-D42B-4853-8D4E-7DBD847766FF}" presName="Name25" presStyleLbl="parChTrans1D1" presStyleIdx="4" presStyleCnt="10"/>
      <dgm:spPr/>
      <dgm:t>
        <a:bodyPr/>
        <a:lstStyle/>
        <a:p>
          <a:endParaRPr lang="it-IT"/>
        </a:p>
      </dgm:t>
    </dgm:pt>
    <dgm:pt modelId="{58F5FAF9-7BB8-4088-8081-C603567433CF}" type="pres">
      <dgm:prSet presAssocID="{F9A1C141-4DC5-415F-8F3D-DA78CFAC757C}" presName="node" presStyleCnt="0"/>
      <dgm:spPr/>
      <dgm:t>
        <a:bodyPr/>
        <a:lstStyle/>
        <a:p>
          <a:endParaRPr lang="it-IT"/>
        </a:p>
      </dgm:t>
    </dgm:pt>
    <dgm:pt modelId="{B387BBEA-33C0-47A5-851C-A7D4DDE83EF3}" type="pres">
      <dgm:prSet presAssocID="{F9A1C141-4DC5-415F-8F3D-DA78CFAC757C}" presName="parentNode" presStyleLbl="node1" presStyleIdx="5" presStyleCnt="11" custScaleX="315152" custScaleY="236390" custLinFactX="113561" custLinFactY="-69234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7600DF-8CD0-4F50-8217-D26DEFEEE434}" type="pres">
      <dgm:prSet presAssocID="{F9A1C141-4DC5-415F-8F3D-DA78CFAC757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73996A-A935-4ECC-90A5-F3FAE2459F1A}" type="pres">
      <dgm:prSet presAssocID="{12A97F26-EC77-4A10-BAA6-9074BCA8D49C}" presName="Name25" presStyleLbl="parChTrans1D1" presStyleIdx="5" presStyleCnt="10"/>
      <dgm:spPr/>
      <dgm:t>
        <a:bodyPr/>
        <a:lstStyle/>
        <a:p>
          <a:endParaRPr lang="it-IT"/>
        </a:p>
      </dgm:t>
    </dgm:pt>
    <dgm:pt modelId="{5872E829-242E-421E-B458-21714B68B57A}" type="pres">
      <dgm:prSet presAssocID="{CED94249-A9EB-4429-93D2-9FB9D8844942}" presName="node" presStyleCnt="0"/>
      <dgm:spPr/>
      <dgm:t>
        <a:bodyPr/>
        <a:lstStyle/>
        <a:p>
          <a:endParaRPr lang="it-IT"/>
        </a:p>
      </dgm:t>
    </dgm:pt>
    <dgm:pt modelId="{CB712BAC-0643-4368-A363-FB546EEE02E1}" type="pres">
      <dgm:prSet presAssocID="{CED94249-A9EB-4429-93D2-9FB9D8844942}" presName="parentNode" presStyleLbl="node1" presStyleIdx="6" presStyleCnt="11" custScaleX="300469" custScaleY="259335" custLinFactX="120257" custLinFactNeighborX="200000" custLinFactNeighborY="-3198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F84B95-CC7B-474F-AE48-7E1780D930AF}" type="pres">
      <dgm:prSet presAssocID="{CED94249-A9EB-4429-93D2-9FB9D884494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B2261F-6226-4F6A-9D1F-9CC196F8BE65}" type="pres">
      <dgm:prSet presAssocID="{640419CD-46B9-45DC-BF3B-232D1DFFC767}" presName="Name25" presStyleLbl="parChTrans1D1" presStyleIdx="6" presStyleCnt="10"/>
      <dgm:spPr/>
      <dgm:t>
        <a:bodyPr/>
        <a:lstStyle/>
        <a:p>
          <a:endParaRPr lang="it-IT"/>
        </a:p>
      </dgm:t>
    </dgm:pt>
    <dgm:pt modelId="{4EF78083-7633-4588-8883-8074E5C2AD11}" type="pres">
      <dgm:prSet presAssocID="{37FE5FA0-BBFC-460B-BCEF-AB5BB79A0FFD}" presName="node" presStyleCnt="0"/>
      <dgm:spPr/>
      <dgm:t>
        <a:bodyPr/>
        <a:lstStyle/>
        <a:p>
          <a:endParaRPr lang="it-IT"/>
        </a:p>
      </dgm:t>
    </dgm:pt>
    <dgm:pt modelId="{1262BA2D-B0E2-4430-BD12-CE143F9E481E}" type="pres">
      <dgm:prSet presAssocID="{37FE5FA0-BBFC-460B-BCEF-AB5BB79A0FFD}" presName="parentNode" presStyleLbl="node1" presStyleIdx="7" presStyleCnt="11" custScaleX="316625" custScaleY="215257" custLinFactX="155371" custLinFactY="5690" custLinFactNeighborX="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3BAFF0-2268-4646-A020-4434EB638667}" type="pres">
      <dgm:prSet presAssocID="{37FE5FA0-BBFC-460B-BCEF-AB5BB79A0FF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A94133-DD8C-4ECE-93FE-3458921D9AC2}" type="pres">
      <dgm:prSet presAssocID="{B83D3DA9-B80E-449B-BA2D-237298947D9D}" presName="Name25" presStyleLbl="parChTrans1D1" presStyleIdx="7" presStyleCnt="10"/>
      <dgm:spPr/>
      <dgm:t>
        <a:bodyPr/>
        <a:lstStyle/>
        <a:p>
          <a:endParaRPr lang="it-IT"/>
        </a:p>
      </dgm:t>
    </dgm:pt>
    <dgm:pt modelId="{41073D17-1674-4C87-83AA-34BF10FF18C2}" type="pres">
      <dgm:prSet presAssocID="{69F8CB70-A199-4671-8100-24ADE54402A0}" presName="node" presStyleCnt="0"/>
      <dgm:spPr/>
      <dgm:t>
        <a:bodyPr/>
        <a:lstStyle/>
        <a:p>
          <a:endParaRPr lang="it-IT"/>
        </a:p>
      </dgm:t>
    </dgm:pt>
    <dgm:pt modelId="{943E9B50-1E7F-4131-98C6-CCE603C6F726}" type="pres">
      <dgm:prSet presAssocID="{69F8CB70-A199-4671-8100-24ADE54402A0}" presName="parentNode" presStyleLbl="node1" presStyleIdx="8" presStyleCnt="11" custScaleX="383141" custScaleY="220458" custLinFactY="31645" custLinFactNeighborX="8113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6D82C3-8232-4832-936C-70EDD3B03C21}" type="pres">
      <dgm:prSet presAssocID="{69F8CB70-A199-4671-8100-24ADE54402A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A92F46-6324-427E-A0FE-AA63842B55BD}" type="pres">
      <dgm:prSet presAssocID="{62AEE074-D4EF-467B-98C3-C33374677970}" presName="Name25" presStyleLbl="parChTrans1D1" presStyleIdx="8" presStyleCnt="10"/>
      <dgm:spPr/>
      <dgm:t>
        <a:bodyPr/>
        <a:lstStyle/>
        <a:p>
          <a:endParaRPr lang="it-IT"/>
        </a:p>
      </dgm:t>
    </dgm:pt>
    <dgm:pt modelId="{24876CCD-985B-499D-A120-5A79A9B17A12}" type="pres">
      <dgm:prSet presAssocID="{34BFCCEA-FD7C-4FDB-B61B-77EB06DD89D0}" presName="node" presStyleCnt="0"/>
      <dgm:spPr/>
      <dgm:t>
        <a:bodyPr/>
        <a:lstStyle/>
        <a:p>
          <a:endParaRPr lang="it-IT"/>
        </a:p>
      </dgm:t>
    </dgm:pt>
    <dgm:pt modelId="{A5BA41D1-9D74-4883-8AAA-11D2C472E391}" type="pres">
      <dgm:prSet presAssocID="{34BFCCEA-FD7C-4FDB-B61B-77EB06DD89D0}" presName="parentNode" presStyleLbl="node1" presStyleIdx="9" presStyleCnt="11" custScaleX="381883" custScaleY="236626" custLinFactX="-107938" custLinFactNeighborX="-200000" custLinFactNeighborY="-153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4D0B5E-4296-4562-98A5-B141418A2DBA}" type="pres">
      <dgm:prSet presAssocID="{34BFCCEA-FD7C-4FDB-B61B-77EB06DD89D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4F7866-9956-4089-9D14-E8229CD5BBEF}" type="pres">
      <dgm:prSet presAssocID="{9516B4F9-6C75-42EC-83E2-7D8990902BE5}" presName="Name25" presStyleLbl="parChTrans1D1" presStyleIdx="9" presStyleCnt="10"/>
      <dgm:spPr/>
      <dgm:t>
        <a:bodyPr/>
        <a:lstStyle/>
        <a:p>
          <a:endParaRPr lang="it-IT"/>
        </a:p>
      </dgm:t>
    </dgm:pt>
    <dgm:pt modelId="{7AF4A651-F51B-4D07-9715-09B8A0A6E757}" type="pres">
      <dgm:prSet presAssocID="{8EA6A291-37BD-4711-A3A0-7645BC9DC038}" presName="node" presStyleCnt="0"/>
      <dgm:spPr/>
      <dgm:t>
        <a:bodyPr/>
        <a:lstStyle/>
        <a:p>
          <a:endParaRPr lang="it-IT"/>
        </a:p>
      </dgm:t>
    </dgm:pt>
    <dgm:pt modelId="{2B2BB0D0-65B6-4DE9-BB2E-9876147B2402}" type="pres">
      <dgm:prSet presAssocID="{8EA6A291-37BD-4711-A3A0-7645BC9DC038}" presName="parentNode" presStyleLbl="node1" presStyleIdx="10" presStyleCnt="11" custScaleX="451624" custScaleY="211748" custLinFactX="-300000" custLinFactY="-135455" custLinFactNeighborX="-378736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FC9132-B0D5-4CA2-8932-8560EC9107F2}" type="pres">
      <dgm:prSet presAssocID="{8EA6A291-37BD-4711-A3A0-7645BC9DC03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E8DB271-00ED-49C9-93F0-432AA839ED87}" type="presOf" srcId="{CED94249-A9EB-4429-93D2-9FB9D8844942}" destId="{CB712BAC-0643-4368-A363-FB546EEE02E1}" srcOrd="0" destOrd="0" presId="urn:microsoft.com/office/officeart/2005/8/layout/radial2"/>
    <dgm:cxn modelId="{6B24A197-40E3-4EB5-B8B0-875311810D2C}" type="presOf" srcId="{382C06B3-996D-4194-BC29-B91F60BCC111}" destId="{B994B0ED-B84A-4E73-BC2F-8F64C43BDBEF}" srcOrd="0" destOrd="0" presId="urn:microsoft.com/office/officeart/2005/8/layout/radial2"/>
    <dgm:cxn modelId="{A64250FF-3AE6-476B-A456-F330D4DE2D27}" srcId="{1E2088F7-F939-4012-9B9A-9843D71ABAA2}" destId="{46AF8A00-B1D5-43A9-B565-C07F6E547293}" srcOrd="1" destOrd="0" parTransId="{F2FB38BE-045C-4C5E-A9DD-6DEA8FA7BC8A}" sibTransId="{99F63B83-9DB2-454B-B37E-B2E09B7E90E9}"/>
    <dgm:cxn modelId="{67568CD8-A487-40A6-9FE4-53DCD1814C50}" type="presOf" srcId="{62AEE074-D4EF-467B-98C3-C33374677970}" destId="{45A92F46-6324-427E-A0FE-AA63842B55BD}" srcOrd="0" destOrd="0" presId="urn:microsoft.com/office/officeart/2005/8/layout/radial2"/>
    <dgm:cxn modelId="{3D161DD6-FE4A-4620-9BD5-FF91C9B19B0C}" srcId="{1E2088F7-F939-4012-9B9A-9843D71ABAA2}" destId="{37FE5FA0-BBFC-460B-BCEF-AB5BB79A0FFD}" srcOrd="6" destOrd="0" parTransId="{640419CD-46B9-45DC-BF3B-232D1DFFC767}" sibTransId="{A9D52602-1B1B-4938-849B-740DB681B505}"/>
    <dgm:cxn modelId="{EF863B41-8042-4AB2-AB82-BE736CB2F5B1}" type="presOf" srcId="{F2FB38BE-045C-4C5E-A9DD-6DEA8FA7BC8A}" destId="{EB9047FA-F52F-44BF-94FF-2A011E9AE664}" srcOrd="0" destOrd="0" presId="urn:microsoft.com/office/officeart/2005/8/layout/radial2"/>
    <dgm:cxn modelId="{49AE2435-E33F-4533-A32E-5CFA0CD2B056}" type="presOf" srcId="{46AF8A00-B1D5-43A9-B565-C07F6E547293}" destId="{37380FA6-9B70-45F5-980E-66068285664F}" srcOrd="0" destOrd="0" presId="urn:microsoft.com/office/officeart/2005/8/layout/radial2"/>
    <dgm:cxn modelId="{FD51EA6C-E4AE-40B2-90E8-DFB292900E1E}" srcId="{1E2088F7-F939-4012-9B9A-9843D71ABAA2}" destId="{69F8CB70-A199-4671-8100-24ADE54402A0}" srcOrd="7" destOrd="0" parTransId="{B83D3DA9-B80E-449B-BA2D-237298947D9D}" sibTransId="{C2CA0B6E-C142-4ABC-A79B-44B1C22C632F}"/>
    <dgm:cxn modelId="{8ADA2A75-CC59-420B-9AB0-89E5800B726B}" type="presOf" srcId="{E81C5930-D42B-4853-8D4E-7DBD847766FF}" destId="{C2015032-B71D-424E-B015-7F8E2E921924}" srcOrd="0" destOrd="0" presId="urn:microsoft.com/office/officeart/2005/8/layout/radial2"/>
    <dgm:cxn modelId="{F1A9E9AF-AE5B-49AE-B4F7-8C701AE027B2}" type="presOf" srcId="{9516B4F9-6C75-42EC-83E2-7D8990902BE5}" destId="{F14F7866-9956-4089-9D14-E8229CD5BBEF}" srcOrd="0" destOrd="0" presId="urn:microsoft.com/office/officeart/2005/8/layout/radial2"/>
    <dgm:cxn modelId="{5047A156-9E4D-4F28-A074-A9889D62FA52}" type="presOf" srcId="{69F8CB70-A199-4671-8100-24ADE54402A0}" destId="{943E9B50-1E7F-4131-98C6-CCE603C6F726}" srcOrd="0" destOrd="0" presId="urn:microsoft.com/office/officeart/2005/8/layout/radial2"/>
    <dgm:cxn modelId="{4F160735-4687-4E4D-85C7-DE17D4B2EC21}" type="presOf" srcId="{8EA6A291-37BD-4711-A3A0-7645BC9DC038}" destId="{2B2BB0D0-65B6-4DE9-BB2E-9876147B2402}" srcOrd="0" destOrd="0" presId="urn:microsoft.com/office/officeart/2005/8/layout/radial2"/>
    <dgm:cxn modelId="{1B640415-5629-407F-A9D9-205811215682}" type="presOf" srcId="{34BFCCEA-FD7C-4FDB-B61B-77EB06DD89D0}" destId="{A5BA41D1-9D74-4883-8AAA-11D2C472E391}" srcOrd="0" destOrd="0" presId="urn:microsoft.com/office/officeart/2005/8/layout/radial2"/>
    <dgm:cxn modelId="{C3D99AFF-827E-4616-A510-67D04A50FA6B}" srcId="{1E2088F7-F939-4012-9B9A-9843D71ABAA2}" destId="{34BFCCEA-FD7C-4FDB-B61B-77EB06DD89D0}" srcOrd="8" destOrd="0" parTransId="{62AEE074-D4EF-467B-98C3-C33374677970}" sibTransId="{1A8BC984-E24F-4642-B7B7-4597D7CACA30}"/>
    <dgm:cxn modelId="{9EB6FDBE-E7B6-45C4-97CD-4B8C145BFF2F}" srcId="{1E2088F7-F939-4012-9B9A-9843D71ABAA2}" destId="{F9A1C141-4DC5-415F-8F3D-DA78CFAC757C}" srcOrd="4" destOrd="0" parTransId="{E81C5930-D42B-4853-8D4E-7DBD847766FF}" sibTransId="{90C0D8B0-1601-4EC3-8B2F-618843998A35}"/>
    <dgm:cxn modelId="{72421AFC-87DB-4236-9C0D-998C3210A309}" srcId="{1E2088F7-F939-4012-9B9A-9843D71ABAA2}" destId="{CED94249-A9EB-4429-93D2-9FB9D8844942}" srcOrd="5" destOrd="0" parTransId="{12A97F26-EC77-4A10-BAA6-9074BCA8D49C}" sibTransId="{53E28EDE-8C26-426F-B11F-C65ADB15E974}"/>
    <dgm:cxn modelId="{B946186D-A50D-44F6-9648-35C4FA63E713}" type="presOf" srcId="{1E2088F7-F939-4012-9B9A-9843D71ABAA2}" destId="{21C52AB6-CF0B-4385-88D7-3D04956BB8DA}" srcOrd="0" destOrd="0" presId="urn:microsoft.com/office/officeart/2005/8/layout/radial2"/>
    <dgm:cxn modelId="{DCB2CC38-1987-4346-A8BF-8D2A7A7B94FF}" srcId="{1E2088F7-F939-4012-9B9A-9843D71ABAA2}" destId="{382C06B3-996D-4194-BC29-B91F60BCC111}" srcOrd="2" destOrd="0" parTransId="{D053B9DC-76F7-49D6-A6D6-06C65A8DD01C}" sibTransId="{6B596406-5A03-4C61-A9CF-CA5412347229}"/>
    <dgm:cxn modelId="{446F4EDE-989C-475E-9178-1EECCB44C297}" type="presOf" srcId="{640419CD-46B9-45DC-BF3B-232D1DFFC767}" destId="{C1B2261F-6226-4F6A-9D1F-9CC196F8BE65}" srcOrd="0" destOrd="0" presId="urn:microsoft.com/office/officeart/2005/8/layout/radial2"/>
    <dgm:cxn modelId="{45038CC4-21B0-41E2-A5C7-CEE49D35509C}" srcId="{1E2088F7-F939-4012-9B9A-9843D71ABAA2}" destId="{BD4280FC-6BA3-4F6F-BBDD-0F79027907E3}" srcOrd="0" destOrd="0" parTransId="{A2C29E3F-E935-4B5C-9A14-9A6619F648E6}" sibTransId="{769C77A2-8114-469A-9712-F4B8E3DA046C}"/>
    <dgm:cxn modelId="{ABADDD33-0392-4CE0-B630-92E49D0E8FF1}" srcId="{1E2088F7-F939-4012-9B9A-9843D71ABAA2}" destId="{49E7CC9A-ADA4-44A5-8FC7-9C9682952403}" srcOrd="3" destOrd="0" parTransId="{F5CF29CE-19A4-45A6-9FF8-7304164EC0F2}" sibTransId="{2AE12371-78A4-4896-9E53-0BC1DC2BF047}"/>
    <dgm:cxn modelId="{98DE3DF6-0065-4220-99F2-A3A72CECAE8E}" type="presOf" srcId="{F5CF29CE-19A4-45A6-9FF8-7304164EC0F2}" destId="{3F8373FB-BC0E-4888-9FBF-CFC9262B30B8}" srcOrd="0" destOrd="0" presId="urn:microsoft.com/office/officeart/2005/8/layout/radial2"/>
    <dgm:cxn modelId="{680F1CAE-7CA2-47A9-AD71-DA950A8B8257}" type="presOf" srcId="{12A97F26-EC77-4A10-BAA6-9074BCA8D49C}" destId="{7773996A-A935-4ECC-90A5-F3FAE2459F1A}" srcOrd="0" destOrd="0" presId="urn:microsoft.com/office/officeart/2005/8/layout/radial2"/>
    <dgm:cxn modelId="{452493E8-3489-44E1-8F28-EB0F5C47F1B5}" type="presOf" srcId="{B83D3DA9-B80E-449B-BA2D-237298947D9D}" destId="{CCA94133-DD8C-4ECE-93FE-3458921D9AC2}" srcOrd="0" destOrd="0" presId="urn:microsoft.com/office/officeart/2005/8/layout/radial2"/>
    <dgm:cxn modelId="{49632DD3-64CD-484D-AFFF-1EC8B046F403}" type="presOf" srcId="{F9A1C141-4DC5-415F-8F3D-DA78CFAC757C}" destId="{B387BBEA-33C0-47A5-851C-A7D4DDE83EF3}" srcOrd="0" destOrd="0" presId="urn:microsoft.com/office/officeart/2005/8/layout/radial2"/>
    <dgm:cxn modelId="{19EA9C3B-4B1E-482B-80EB-38D09521AEFA}" type="presOf" srcId="{37FE5FA0-BBFC-460B-BCEF-AB5BB79A0FFD}" destId="{1262BA2D-B0E2-4430-BD12-CE143F9E481E}" srcOrd="0" destOrd="0" presId="urn:microsoft.com/office/officeart/2005/8/layout/radial2"/>
    <dgm:cxn modelId="{D00B5FAF-4BD0-4841-82B9-00E148C3D07B}" type="presOf" srcId="{BD4280FC-6BA3-4F6F-BBDD-0F79027907E3}" destId="{8C4A0CF6-7664-414B-B78E-BB32DC288260}" srcOrd="0" destOrd="0" presId="urn:microsoft.com/office/officeart/2005/8/layout/radial2"/>
    <dgm:cxn modelId="{DAC2B273-EF3C-4BDA-975D-2E2E7604B2D7}" type="presOf" srcId="{A2C29E3F-E935-4B5C-9A14-9A6619F648E6}" destId="{FFB46D17-CA73-4F4E-8A46-0E7A2887309B}" srcOrd="0" destOrd="0" presId="urn:microsoft.com/office/officeart/2005/8/layout/radial2"/>
    <dgm:cxn modelId="{42A627C2-7F10-4F5E-872C-C4097FD2F29B}" srcId="{1E2088F7-F939-4012-9B9A-9843D71ABAA2}" destId="{8EA6A291-37BD-4711-A3A0-7645BC9DC038}" srcOrd="9" destOrd="0" parTransId="{9516B4F9-6C75-42EC-83E2-7D8990902BE5}" sibTransId="{71C226C2-50B6-4586-8F73-B2FAD04F3AE1}"/>
    <dgm:cxn modelId="{8A60A9EF-3840-45E5-B70C-ED8CE0E49D42}" type="presOf" srcId="{49E7CC9A-ADA4-44A5-8FC7-9C9682952403}" destId="{BA94B87D-F7D0-4B1A-9B6C-CBCA8652460D}" srcOrd="0" destOrd="0" presId="urn:microsoft.com/office/officeart/2005/8/layout/radial2"/>
    <dgm:cxn modelId="{D4E64565-D844-4900-B36E-80C3643470F4}" type="presOf" srcId="{D053B9DC-76F7-49D6-A6D6-06C65A8DD01C}" destId="{482C0855-60DF-4D9B-9883-62BA1FF7E5BD}" srcOrd="0" destOrd="0" presId="urn:microsoft.com/office/officeart/2005/8/layout/radial2"/>
    <dgm:cxn modelId="{270CDF8E-308F-41B0-B333-3559C1494F14}" type="presParOf" srcId="{21C52AB6-CF0B-4385-88D7-3D04956BB8DA}" destId="{D8D67277-91DE-45F9-8ADE-13CB92CA2CBD}" srcOrd="0" destOrd="0" presId="urn:microsoft.com/office/officeart/2005/8/layout/radial2"/>
    <dgm:cxn modelId="{6928EDD1-8F60-42EF-8263-5B81C96EC63F}" type="presParOf" srcId="{D8D67277-91DE-45F9-8ADE-13CB92CA2CBD}" destId="{AC370C14-B92D-4D14-8FFB-862C818E2FBC}" srcOrd="0" destOrd="0" presId="urn:microsoft.com/office/officeart/2005/8/layout/radial2"/>
    <dgm:cxn modelId="{E52D59AB-B537-44EE-9026-B85C20AACA21}" type="presParOf" srcId="{AC370C14-B92D-4D14-8FFB-862C818E2FBC}" destId="{D979692D-C9D3-4FB5-837C-B92C4E426A8A}" srcOrd="0" destOrd="0" presId="urn:microsoft.com/office/officeart/2005/8/layout/radial2"/>
    <dgm:cxn modelId="{12FD4C42-5BF5-4A97-9208-773D799BC2DA}" type="presParOf" srcId="{AC370C14-B92D-4D14-8FFB-862C818E2FBC}" destId="{374A1EB1-25EC-4E57-93A9-4B73B73033BA}" srcOrd="1" destOrd="0" presId="urn:microsoft.com/office/officeart/2005/8/layout/radial2"/>
    <dgm:cxn modelId="{DBA408C1-20B8-4F8F-93F3-9ADD0EB66F35}" type="presParOf" srcId="{D8D67277-91DE-45F9-8ADE-13CB92CA2CBD}" destId="{FFB46D17-CA73-4F4E-8A46-0E7A2887309B}" srcOrd="1" destOrd="0" presId="urn:microsoft.com/office/officeart/2005/8/layout/radial2"/>
    <dgm:cxn modelId="{137CFEEF-811A-447F-B6BB-458072C5F2C0}" type="presParOf" srcId="{D8D67277-91DE-45F9-8ADE-13CB92CA2CBD}" destId="{9D545669-D442-4A08-83A1-48EB4316F679}" srcOrd="2" destOrd="0" presId="urn:microsoft.com/office/officeart/2005/8/layout/radial2"/>
    <dgm:cxn modelId="{0E2BA094-4E5D-4763-8000-C699B52AD4EC}" type="presParOf" srcId="{9D545669-D442-4A08-83A1-48EB4316F679}" destId="{8C4A0CF6-7664-414B-B78E-BB32DC288260}" srcOrd="0" destOrd="0" presId="urn:microsoft.com/office/officeart/2005/8/layout/radial2"/>
    <dgm:cxn modelId="{BAD84295-016E-448A-A32A-C756EB2BE6FC}" type="presParOf" srcId="{9D545669-D442-4A08-83A1-48EB4316F679}" destId="{FC04B6E1-F131-43D0-B910-16FC90D439B0}" srcOrd="1" destOrd="0" presId="urn:microsoft.com/office/officeart/2005/8/layout/radial2"/>
    <dgm:cxn modelId="{7DF4EB22-3CB1-4BDE-B457-838352355C7A}" type="presParOf" srcId="{D8D67277-91DE-45F9-8ADE-13CB92CA2CBD}" destId="{EB9047FA-F52F-44BF-94FF-2A011E9AE664}" srcOrd="3" destOrd="0" presId="urn:microsoft.com/office/officeart/2005/8/layout/radial2"/>
    <dgm:cxn modelId="{5A6F9C77-7BEF-4AA2-9B16-14F2D61DA300}" type="presParOf" srcId="{D8D67277-91DE-45F9-8ADE-13CB92CA2CBD}" destId="{845FF1E2-9BBF-4BBC-A07D-A00A4F02DE07}" srcOrd="4" destOrd="0" presId="urn:microsoft.com/office/officeart/2005/8/layout/radial2"/>
    <dgm:cxn modelId="{C6E8AB07-9172-4CF5-9CD1-4A7CFB159301}" type="presParOf" srcId="{845FF1E2-9BBF-4BBC-A07D-A00A4F02DE07}" destId="{37380FA6-9B70-45F5-980E-66068285664F}" srcOrd="0" destOrd="0" presId="urn:microsoft.com/office/officeart/2005/8/layout/radial2"/>
    <dgm:cxn modelId="{0D86BCFD-4DD4-445B-B671-FBE1918C879F}" type="presParOf" srcId="{845FF1E2-9BBF-4BBC-A07D-A00A4F02DE07}" destId="{D9455A2D-9145-4FB1-A22F-F0FC38F54B47}" srcOrd="1" destOrd="0" presId="urn:microsoft.com/office/officeart/2005/8/layout/radial2"/>
    <dgm:cxn modelId="{0C211F18-055A-4F23-B1FD-538E85C0A15D}" type="presParOf" srcId="{D8D67277-91DE-45F9-8ADE-13CB92CA2CBD}" destId="{482C0855-60DF-4D9B-9883-62BA1FF7E5BD}" srcOrd="5" destOrd="0" presId="urn:microsoft.com/office/officeart/2005/8/layout/radial2"/>
    <dgm:cxn modelId="{77FEE75E-A88A-47C0-A5E1-986D598B0669}" type="presParOf" srcId="{D8D67277-91DE-45F9-8ADE-13CB92CA2CBD}" destId="{CC1E87ED-E098-4238-A939-1D6A94ECBF9D}" srcOrd="6" destOrd="0" presId="urn:microsoft.com/office/officeart/2005/8/layout/radial2"/>
    <dgm:cxn modelId="{A9B3C13F-B548-4CCA-B8F2-7363C8ACFD9C}" type="presParOf" srcId="{CC1E87ED-E098-4238-A939-1D6A94ECBF9D}" destId="{B994B0ED-B84A-4E73-BC2F-8F64C43BDBEF}" srcOrd="0" destOrd="0" presId="urn:microsoft.com/office/officeart/2005/8/layout/radial2"/>
    <dgm:cxn modelId="{6EED2C19-6E11-45BA-B027-A4584C7BEAEA}" type="presParOf" srcId="{CC1E87ED-E098-4238-A939-1D6A94ECBF9D}" destId="{EB86CAF6-3305-49CC-9590-9E5451D6C6CB}" srcOrd="1" destOrd="0" presId="urn:microsoft.com/office/officeart/2005/8/layout/radial2"/>
    <dgm:cxn modelId="{10FF087D-C877-44B2-8100-CC62D7E597E4}" type="presParOf" srcId="{D8D67277-91DE-45F9-8ADE-13CB92CA2CBD}" destId="{3F8373FB-BC0E-4888-9FBF-CFC9262B30B8}" srcOrd="7" destOrd="0" presId="urn:microsoft.com/office/officeart/2005/8/layout/radial2"/>
    <dgm:cxn modelId="{319B16D2-6914-4588-BE8A-ACD86960ABB4}" type="presParOf" srcId="{D8D67277-91DE-45F9-8ADE-13CB92CA2CBD}" destId="{6826C032-2761-4A89-A647-4A0350719F06}" srcOrd="8" destOrd="0" presId="urn:microsoft.com/office/officeart/2005/8/layout/radial2"/>
    <dgm:cxn modelId="{0D361F71-D36E-446B-92DC-EC41FA41891E}" type="presParOf" srcId="{6826C032-2761-4A89-A647-4A0350719F06}" destId="{BA94B87D-F7D0-4B1A-9B6C-CBCA8652460D}" srcOrd="0" destOrd="0" presId="urn:microsoft.com/office/officeart/2005/8/layout/radial2"/>
    <dgm:cxn modelId="{4512DF02-EFD6-41CC-9236-97A3230B3C09}" type="presParOf" srcId="{6826C032-2761-4A89-A647-4A0350719F06}" destId="{B04D7384-906F-4FE7-B33C-19C908D6F7DC}" srcOrd="1" destOrd="0" presId="urn:microsoft.com/office/officeart/2005/8/layout/radial2"/>
    <dgm:cxn modelId="{0E4152CE-9563-4C4A-9765-14486883787B}" type="presParOf" srcId="{D8D67277-91DE-45F9-8ADE-13CB92CA2CBD}" destId="{C2015032-B71D-424E-B015-7F8E2E921924}" srcOrd="9" destOrd="0" presId="urn:microsoft.com/office/officeart/2005/8/layout/radial2"/>
    <dgm:cxn modelId="{8AFA0E99-B265-4A7B-8633-C0F20A89A45C}" type="presParOf" srcId="{D8D67277-91DE-45F9-8ADE-13CB92CA2CBD}" destId="{58F5FAF9-7BB8-4088-8081-C603567433CF}" srcOrd="10" destOrd="0" presId="urn:microsoft.com/office/officeart/2005/8/layout/radial2"/>
    <dgm:cxn modelId="{A690D292-3E7E-41CD-8969-B0331B4BF1FF}" type="presParOf" srcId="{58F5FAF9-7BB8-4088-8081-C603567433CF}" destId="{B387BBEA-33C0-47A5-851C-A7D4DDE83EF3}" srcOrd="0" destOrd="0" presId="urn:microsoft.com/office/officeart/2005/8/layout/radial2"/>
    <dgm:cxn modelId="{6A1EA05C-4A18-454C-925B-D725947B8B70}" type="presParOf" srcId="{58F5FAF9-7BB8-4088-8081-C603567433CF}" destId="{AD7600DF-8CD0-4F50-8217-D26DEFEEE434}" srcOrd="1" destOrd="0" presId="urn:microsoft.com/office/officeart/2005/8/layout/radial2"/>
    <dgm:cxn modelId="{6526008E-2DE3-4001-89C7-DA9C73F53A8E}" type="presParOf" srcId="{D8D67277-91DE-45F9-8ADE-13CB92CA2CBD}" destId="{7773996A-A935-4ECC-90A5-F3FAE2459F1A}" srcOrd="11" destOrd="0" presId="urn:microsoft.com/office/officeart/2005/8/layout/radial2"/>
    <dgm:cxn modelId="{E8D6C73A-BA19-4E05-A1AD-BC919CEF0EDA}" type="presParOf" srcId="{D8D67277-91DE-45F9-8ADE-13CB92CA2CBD}" destId="{5872E829-242E-421E-B458-21714B68B57A}" srcOrd="12" destOrd="0" presId="urn:microsoft.com/office/officeart/2005/8/layout/radial2"/>
    <dgm:cxn modelId="{0414CF61-984F-479E-82BB-5E4076336325}" type="presParOf" srcId="{5872E829-242E-421E-B458-21714B68B57A}" destId="{CB712BAC-0643-4368-A363-FB546EEE02E1}" srcOrd="0" destOrd="0" presId="urn:microsoft.com/office/officeart/2005/8/layout/radial2"/>
    <dgm:cxn modelId="{301492DB-FCE0-4A8B-9C36-F1AAAE518862}" type="presParOf" srcId="{5872E829-242E-421E-B458-21714B68B57A}" destId="{A0F84B95-CC7B-474F-AE48-7E1780D930AF}" srcOrd="1" destOrd="0" presId="urn:microsoft.com/office/officeart/2005/8/layout/radial2"/>
    <dgm:cxn modelId="{6469AE41-953F-49CA-96C1-0FD12A624372}" type="presParOf" srcId="{D8D67277-91DE-45F9-8ADE-13CB92CA2CBD}" destId="{C1B2261F-6226-4F6A-9D1F-9CC196F8BE65}" srcOrd="13" destOrd="0" presId="urn:microsoft.com/office/officeart/2005/8/layout/radial2"/>
    <dgm:cxn modelId="{F69EEEA1-0052-479F-8A8B-D2C68811B5B8}" type="presParOf" srcId="{D8D67277-91DE-45F9-8ADE-13CB92CA2CBD}" destId="{4EF78083-7633-4588-8883-8074E5C2AD11}" srcOrd="14" destOrd="0" presId="urn:microsoft.com/office/officeart/2005/8/layout/radial2"/>
    <dgm:cxn modelId="{3FECB818-5EDA-454E-94F4-8DE580521DE8}" type="presParOf" srcId="{4EF78083-7633-4588-8883-8074E5C2AD11}" destId="{1262BA2D-B0E2-4430-BD12-CE143F9E481E}" srcOrd="0" destOrd="0" presId="urn:microsoft.com/office/officeart/2005/8/layout/radial2"/>
    <dgm:cxn modelId="{BC01FEC5-C853-485F-A6B1-8BD6D6DDCAE3}" type="presParOf" srcId="{4EF78083-7633-4588-8883-8074E5C2AD11}" destId="{063BAFF0-2268-4646-A020-4434EB638667}" srcOrd="1" destOrd="0" presId="urn:microsoft.com/office/officeart/2005/8/layout/radial2"/>
    <dgm:cxn modelId="{730AB693-BDD6-42CC-90F1-1116724DE322}" type="presParOf" srcId="{D8D67277-91DE-45F9-8ADE-13CB92CA2CBD}" destId="{CCA94133-DD8C-4ECE-93FE-3458921D9AC2}" srcOrd="15" destOrd="0" presId="urn:microsoft.com/office/officeart/2005/8/layout/radial2"/>
    <dgm:cxn modelId="{27C87F08-A5ED-4665-B822-4DC63CD4A1D2}" type="presParOf" srcId="{D8D67277-91DE-45F9-8ADE-13CB92CA2CBD}" destId="{41073D17-1674-4C87-83AA-34BF10FF18C2}" srcOrd="16" destOrd="0" presId="urn:microsoft.com/office/officeart/2005/8/layout/radial2"/>
    <dgm:cxn modelId="{582F4B17-6C8A-4DEF-89A4-98540FD04507}" type="presParOf" srcId="{41073D17-1674-4C87-83AA-34BF10FF18C2}" destId="{943E9B50-1E7F-4131-98C6-CCE603C6F726}" srcOrd="0" destOrd="0" presId="urn:microsoft.com/office/officeart/2005/8/layout/radial2"/>
    <dgm:cxn modelId="{DE343667-97A4-4289-9D8D-8BA083F0E7AA}" type="presParOf" srcId="{41073D17-1674-4C87-83AA-34BF10FF18C2}" destId="{B86D82C3-8232-4832-936C-70EDD3B03C21}" srcOrd="1" destOrd="0" presId="urn:microsoft.com/office/officeart/2005/8/layout/radial2"/>
    <dgm:cxn modelId="{4B038FFC-6F32-42C7-8486-CAC6D6B92B0C}" type="presParOf" srcId="{D8D67277-91DE-45F9-8ADE-13CB92CA2CBD}" destId="{45A92F46-6324-427E-A0FE-AA63842B55BD}" srcOrd="17" destOrd="0" presId="urn:microsoft.com/office/officeart/2005/8/layout/radial2"/>
    <dgm:cxn modelId="{D243DDAF-C727-4B75-92B5-D4DE19451BCF}" type="presParOf" srcId="{D8D67277-91DE-45F9-8ADE-13CB92CA2CBD}" destId="{24876CCD-985B-499D-A120-5A79A9B17A12}" srcOrd="18" destOrd="0" presId="urn:microsoft.com/office/officeart/2005/8/layout/radial2"/>
    <dgm:cxn modelId="{6A2ABE61-F716-41BA-9875-A9EA86B96074}" type="presParOf" srcId="{24876CCD-985B-499D-A120-5A79A9B17A12}" destId="{A5BA41D1-9D74-4883-8AAA-11D2C472E391}" srcOrd="0" destOrd="0" presId="urn:microsoft.com/office/officeart/2005/8/layout/radial2"/>
    <dgm:cxn modelId="{75BAEA2F-8581-4675-B0A7-A5350E381727}" type="presParOf" srcId="{24876CCD-985B-499D-A120-5A79A9B17A12}" destId="{974D0B5E-4296-4562-98A5-B141418A2DBA}" srcOrd="1" destOrd="0" presId="urn:microsoft.com/office/officeart/2005/8/layout/radial2"/>
    <dgm:cxn modelId="{BCF9CE6A-BD4B-412C-AE25-E9A60984C60A}" type="presParOf" srcId="{D8D67277-91DE-45F9-8ADE-13CB92CA2CBD}" destId="{F14F7866-9956-4089-9D14-E8229CD5BBEF}" srcOrd="19" destOrd="0" presId="urn:microsoft.com/office/officeart/2005/8/layout/radial2"/>
    <dgm:cxn modelId="{640D09C7-FFAF-40F2-B58F-385C56CC1189}" type="presParOf" srcId="{D8D67277-91DE-45F9-8ADE-13CB92CA2CBD}" destId="{7AF4A651-F51B-4D07-9715-09B8A0A6E757}" srcOrd="20" destOrd="0" presId="urn:microsoft.com/office/officeart/2005/8/layout/radial2"/>
    <dgm:cxn modelId="{C8A6CF21-2C4E-43B9-8A3A-85C75FD5DFD8}" type="presParOf" srcId="{7AF4A651-F51B-4D07-9715-09B8A0A6E757}" destId="{2B2BB0D0-65B6-4DE9-BB2E-9876147B2402}" srcOrd="0" destOrd="0" presId="urn:microsoft.com/office/officeart/2005/8/layout/radial2"/>
    <dgm:cxn modelId="{B0F66564-590E-41B2-BE00-68B4D566B327}" type="presParOf" srcId="{7AF4A651-F51B-4D07-9715-09B8A0A6E757}" destId="{E8FC9132-B0D5-4CA2-8932-8560EC9107F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75635A-59CC-4A75-8240-2A3FD5CB05F6}" type="doc">
      <dgm:prSet loTypeId="urn:microsoft.com/office/officeart/2005/8/layout/hProcess10#1" loCatId="process" qsTypeId="urn:microsoft.com/office/officeart/2005/8/quickstyle/3d8" qsCatId="3D" csTypeId="urn:microsoft.com/office/officeart/2005/8/colors/colorful2" csCatId="colorful" phldr="1"/>
      <dgm:spPr/>
    </dgm:pt>
    <dgm:pt modelId="{2AB682D9-7636-41D9-A191-D7B34CD352A8}">
      <dgm:prSet phldrT="[Testo]" custT="1"/>
      <dgm:spPr/>
      <dgm:t>
        <a:bodyPr/>
        <a:lstStyle/>
        <a:p>
          <a:r>
            <a: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aziende</a:t>
          </a:r>
        </a:p>
        <a:p>
          <a:r>
            <a: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sono</a:t>
          </a:r>
        </a:p>
      </dgm:t>
    </dgm:pt>
    <dgm:pt modelId="{15972D10-ABB8-47B5-B13F-FA0002C7D241}" type="parTrans" cxnId="{2DE0EBF5-61A4-41C6-BECC-B049AFB3D4C1}">
      <dgm:prSet/>
      <dgm:spPr/>
      <dgm:t>
        <a:bodyPr/>
        <a:lstStyle/>
        <a:p>
          <a:endParaRPr lang="it-IT"/>
        </a:p>
      </dgm:t>
    </dgm:pt>
    <dgm:pt modelId="{6E1D453F-E0BF-4AC5-AF1F-BFEFB2EB68BF}" type="sibTrans" cxnId="{2DE0EBF5-61A4-41C6-BECC-B049AFB3D4C1}">
      <dgm:prSet/>
      <dgm:spPr/>
      <dgm:t>
        <a:bodyPr/>
        <a:lstStyle/>
        <a:p>
          <a:endParaRPr lang="it-IT"/>
        </a:p>
      </dgm:t>
    </dgm:pt>
    <dgm:pt modelId="{CCC66E1D-5D9A-407B-88F7-EA4EEC95AE99}" type="pres">
      <dgm:prSet presAssocID="{BB75635A-59CC-4A75-8240-2A3FD5CB05F6}" presName="Name0" presStyleCnt="0">
        <dgm:presLayoutVars>
          <dgm:dir/>
          <dgm:resizeHandles val="exact"/>
        </dgm:presLayoutVars>
      </dgm:prSet>
      <dgm:spPr/>
    </dgm:pt>
    <dgm:pt modelId="{CD0E1D88-742F-41BA-8985-1C5EA220E8D5}" type="pres">
      <dgm:prSet presAssocID="{2AB682D9-7636-41D9-A191-D7B34CD352A8}" presName="composite" presStyleCnt="0"/>
      <dgm:spPr/>
    </dgm:pt>
    <dgm:pt modelId="{433456AC-8001-486A-8EEC-BF2E0F0C0A6D}" type="pres">
      <dgm:prSet presAssocID="{2AB682D9-7636-41D9-A191-D7B34CD352A8}" presName="imagSh" presStyleLbl="bgImgPlace1" presStyleIdx="0" presStyleCnt="1" custLinFactNeighborX="22703" custLinFactNeighborY="-147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9E391A-762F-4F36-9EAA-6B7B98691F97}" type="pres">
      <dgm:prSet presAssocID="{2AB682D9-7636-41D9-A191-D7B34CD352A8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5C7AC6C-1A37-41E8-97FA-41BC7D23B5E5}" type="presOf" srcId="{BB75635A-59CC-4A75-8240-2A3FD5CB05F6}" destId="{CCC66E1D-5D9A-407B-88F7-EA4EEC95AE99}" srcOrd="0" destOrd="0" presId="urn:microsoft.com/office/officeart/2005/8/layout/hProcess10#1"/>
    <dgm:cxn modelId="{2DE0EBF5-61A4-41C6-BECC-B049AFB3D4C1}" srcId="{BB75635A-59CC-4A75-8240-2A3FD5CB05F6}" destId="{2AB682D9-7636-41D9-A191-D7B34CD352A8}" srcOrd="0" destOrd="0" parTransId="{15972D10-ABB8-47B5-B13F-FA0002C7D241}" sibTransId="{6E1D453F-E0BF-4AC5-AF1F-BFEFB2EB68BF}"/>
    <dgm:cxn modelId="{209A52D4-ACA1-48C8-888F-C948C37135B2}" type="presOf" srcId="{2AB682D9-7636-41D9-A191-D7B34CD352A8}" destId="{EA9E391A-762F-4F36-9EAA-6B7B98691F97}" srcOrd="0" destOrd="0" presId="urn:microsoft.com/office/officeart/2005/8/layout/hProcess10#1"/>
    <dgm:cxn modelId="{DB51F4B2-1271-4204-A262-9E560E8EDEA7}" type="presParOf" srcId="{CCC66E1D-5D9A-407B-88F7-EA4EEC95AE99}" destId="{CD0E1D88-742F-41BA-8985-1C5EA220E8D5}" srcOrd="0" destOrd="0" presId="urn:microsoft.com/office/officeart/2005/8/layout/hProcess10#1"/>
    <dgm:cxn modelId="{0EB0C1F7-CC37-4C1E-8FB6-048416D1CA1B}" type="presParOf" srcId="{CD0E1D88-742F-41BA-8985-1C5EA220E8D5}" destId="{433456AC-8001-486A-8EEC-BF2E0F0C0A6D}" srcOrd="0" destOrd="0" presId="urn:microsoft.com/office/officeart/2005/8/layout/hProcess10#1"/>
    <dgm:cxn modelId="{8CFA1C3F-91CA-4E8F-9448-1BB62AF46D49}" type="presParOf" srcId="{CD0E1D88-742F-41BA-8985-1C5EA220E8D5}" destId="{EA9E391A-762F-4F36-9EAA-6B7B98691F97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5635A-59CC-4A75-8240-2A3FD5CB05F6}" type="doc">
      <dgm:prSet loTypeId="urn:microsoft.com/office/officeart/2005/8/layout/hProcess10#1" loCatId="process" qsTypeId="urn:microsoft.com/office/officeart/2005/8/quickstyle/3d8" qsCatId="3D" csTypeId="urn:microsoft.com/office/officeart/2005/8/colors/colorful2" csCatId="colorful" phldr="1"/>
      <dgm:spPr/>
    </dgm:pt>
    <dgm:pt modelId="{2AB682D9-7636-41D9-A191-D7B34CD352A8}">
      <dgm:prSet phldrT="[Testo]" custT="1"/>
      <dgm:spPr/>
      <dgm:t>
        <a:bodyPr/>
        <a:lstStyle/>
        <a:p>
          <a:r>
            <a: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aziende</a:t>
          </a:r>
        </a:p>
        <a:p>
          <a:r>
            <a: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sono</a:t>
          </a:r>
        </a:p>
      </dgm:t>
    </dgm:pt>
    <dgm:pt modelId="{15972D10-ABB8-47B5-B13F-FA0002C7D241}" type="parTrans" cxnId="{2DE0EBF5-61A4-41C6-BECC-B049AFB3D4C1}">
      <dgm:prSet/>
      <dgm:spPr/>
      <dgm:t>
        <a:bodyPr/>
        <a:lstStyle/>
        <a:p>
          <a:endParaRPr lang="it-IT"/>
        </a:p>
      </dgm:t>
    </dgm:pt>
    <dgm:pt modelId="{6E1D453F-E0BF-4AC5-AF1F-BFEFB2EB68BF}" type="sibTrans" cxnId="{2DE0EBF5-61A4-41C6-BECC-B049AFB3D4C1}">
      <dgm:prSet/>
      <dgm:spPr/>
      <dgm:t>
        <a:bodyPr/>
        <a:lstStyle/>
        <a:p>
          <a:endParaRPr lang="it-IT"/>
        </a:p>
      </dgm:t>
    </dgm:pt>
    <dgm:pt modelId="{32E6AD5D-E458-4469-A6E3-60FCBBB3B895}">
      <dgm:prSet custT="1"/>
      <dgm:spPr/>
      <dgm:t>
        <a:bodyPr/>
        <a:lstStyle/>
        <a:p>
          <a:r>
            <a: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formidabile luogo per apprendere l’origine dei prodotti</a:t>
          </a:r>
        </a:p>
      </dgm:t>
    </dgm:pt>
    <dgm:pt modelId="{2CD8AD86-34A1-4574-B952-343530C4D915}" type="parTrans" cxnId="{362180C0-7137-4AEF-92D9-514529A7FF0B}">
      <dgm:prSet/>
      <dgm:spPr/>
      <dgm:t>
        <a:bodyPr/>
        <a:lstStyle/>
        <a:p>
          <a:endParaRPr lang="it-IT"/>
        </a:p>
      </dgm:t>
    </dgm:pt>
    <dgm:pt modelId="{B71A945B-BD12-4D80-BAB8-5D3E6C729E92}" type="sibTrans" cxnId="{362180C0-7137-4AEF-92D9-514529A7FF0B}">
      <dgm:prSet/>
      <dgm:spPr/>
      <dgm:t>
        <a:bodyPr/>
        <a:lstStyle/>
        <a:p>
          <a:endParaRPr lang="it-IT"/>
        </a:p>
      </dgm:t>
    </dgm:pt>
    <dgm:pt modelId="{CCC66E1D-5D9A-407B-88F7-EA4EEC95AE99}" type="pres">
      <dgm:prSet presAssocID="{BB75635A-59CC-4A75-8240-2A3FD5CB05F6}" presName="Name0" presStyleCnt="0">
        <dgm:presLayoutVars>
          <dgm:dir/>
          <dgm:resizeHandles val="exact"/>
        </dgm:presLayoutVars>
      </dgm:prSet>
      <dgm:spPr/>
    </dgm:pt>
    <dgm:pt modelId="{CD0E1D88-742F-41BA-8985-1C5EA220E8D5}" type="pres">
      <dgm:prSet presAssocID="{2AB682D9-7636-41D9-A191-D7B34CD352A8}" presName="composite" presStyleCnt="0"/>
      <dgm:spPr/>
    </dgm:pt>
    <dgm:pt modelId="{433456AC-8001-486A-8EEC-BF2E0F0C0A6D}" type="pres">
      <dgm:prSet presAssocID="{2AB682D9-7636-41D9-A191-D7B34CD352A8}" presName="imagSh" presStyleLbl="bgImgPlace1" presStyleIdx="0" presStyleCnt="2" custLinFactNeighborX="7372" custLinFactNeighborY="-260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9E391A-762F-4F36-9EAA-6B7B98691F97}" type="pres">
      <dgm:prSet presAssocID="{2AB682D9-7636-41D9-A191-D7B34CD352A8}" presName="tx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D0BCD8-E06B-4996-85DC-EBFC133EFF9E}" type="pres">
      <dgm:prSet presAssocID="{6E1D453F-E0BF-4AC5-AF1F-BFEFB2EB68BF}" presName="sibTrans" presStyleLbl="sibTrans2D1" presStyleIdx="0" presStyleCnt="1"/>
      <dgm:spPr/>
      <dgm:t>
        <a:bodyPr/>
        <a:lstStyle/>
        <a:p>
          <a:endParaRPr lang="it-IT"/>
        </a:p>
      </dgm:t>
    </dgm:pt>
    <dgm:pt modelId="{F33CEBE2-E1C1-4E75-B18C-5510C0714931}" type="pres">
      <dgm:prSet presAssocID="{6E1D453F-E0BF-4AC5-AF1F-BFEFB2EB68BF}" presName="connTx" presStyleLbl="sibTrans2D1" presStyleIdx="0" presStyleCnt="1"/>
      <dgm:spPr/>
      <dgm:t>
        <a:bodyPr/>
        <a:lstStyle/>
        <a:p>
          <a:endParaRPr lang="it-IT"/>
        </a:p>
      </dgm:t>
    </dgm:pt>
    <dgm:pt modelId="{F6E4FF58-1884-42A6-80C5-688AE3DB9C54}" type="pres">
      <dgm:prSet presAssocID="{32E6AD5D-E458-4469-A6E3-60FCBBB3B895}" presName="composite" presStyleCnt="0"/>
      <dgm:spPr/>
    </dgm:pt>
    <dgm:pt modelId="{27DC9E88-D7BC-4EA6-8635-AD1A6D5747FD}" type="pres">
      <dgm:prSet presAssocID="{32E6AD5D-E458-4469-A6E3-60FCBBB3B895}" presName="imagSh" presStyleLbl="bgImgPlace1" presStyleIdx="1" presStyleCnt="2" custLinFactNeighborX="7906" custLinFactNeighborY="-21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0C7940-ACB5-4CAF-A6E9-8E6712357C31}" type="pres">
      <dgm:prSet presAssocID="{32E6AD5D-E458-4469-A6E3-60FCBBB3B895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09A52D4-ACA1-48C8-888F-C948C37135B2}" type="presOf" srcId="{2AB682D9-7636-41D9-A191-D7B34CD352A8}" destId="{EA9E391A-762F-4F36-9EAA-6B7B98691F97}" srcOrd="0" destOrd="0" presId="urn:microsoft.com/office/officeart/2005/8/layout/hProcess10#1"/>
    <dgm:cxn modelId="{2DE0EBF5-61A4-41C6-BECC-B049AFB3D4C1}" srcId="{BB75635A-59CC-4A75-8240-2A3FD5CB05F6}" destId="{2AB682D9-7636-41D9-A191-D7B34CD352A8}" srcOrd="0" destOrd="0" parTransId="{15972D10-ABB8-47B5-B13F-FA0002C7D241}" sibTransId="{6E1D453F-E0BF-4AC5-AF1F-BFEFB2EB68BF}"/>
    <dgm:cxn modelId="{362180C0-7137-4AEF-92D9-514529A7FF0B}" srcId="{BB75635A-59CC-4A75-8240-2A3FD5CB05F6}" destId="{32E6AD5D-E458-4469-A6E3-60FCBBB3B895}" srcOrd="1" destOrd="0" parTransId="{2CD8AD86-34A1-4574-B952-343530C4D915}" sibTransId="{B71A945B-BD12-4D80-BAB8-5D3E6C729E92}"/>
    <dgm:cxn modelId="{B1DEC34A-6C24-42E2-8470-33EF13D1F751}" type="presOf" srcId="{6E1D453F-E0BF-4AC5-AF1F-BFEFB2EB68BF}" destId="{F33CEBE2-E1C1-4E75-B18C-5510C0714931}" srcOrd="1" destOrd="0" presId="urn:microsoft.com/office/officeart/2005/8/layout/hProcess10#1"/>
    <dgm:cxn modelId="{5B4A14D5-D852-437E-A2CE-88306FF7D413}" type="presOf" srcId="{32E6AD5D-E458-4469-A6E3-60FCBBB3B895}" destId="{E50C7940-ACB5-4CAF-A6E9-8E6712357C31}" srcOrd="0" destOrd="0" presId="urn:microsoft.com/office/officeart/2005/8/layout/hProcess10#1"/>
    <dgm:cxn modelId="{BD81ACDC-7A55-4A6E-9568-BB6F481EF88F}" type="presOf" srcId="{6E1D453F-E0BF-4AC5-AF1F-BFEFB2EB68BF}" destId="{7ED0BCD8-E06B-4996-85DC-EBFC133EFF9E}" srcOrd="0" destOrd="0" presId="urn:microsoft.com/office/officeart/2005/8/layout/hProcess10#1"/>
    <dgm:cxn modelId="{F5C7AC6C-1A37-41E8-97FA-41BC7D23B5E5}" type="presOf" srcId="{BB75635A-59CC-4A75-8240-2A3FD5CB05F6}" destId="{CCC66E1D-5D9A-407B-88F7-EA4EEC95AE99}" srcOrd="0" destOrd="0" presId="urn:microsoft.com/office/officeart/2005/8/layout/hProcess10#1"/>
    <dgm:cxn modelId="{DB51F4B2-1271-4204-A262-9E560E8EDEA7}" type="presParOf" srcId="{CCC66E1D-5D9A-407B-88F7-EA4EEC95AE99}" destId="{CD0E1D88-742F-41BA-8985-1C5EA220E8D5}" srcOrd="0" destOrd="0" presId="urn:microsoft.com/office/officeart/2005/8/layout/hProcess10#1"/>
    <dgm:cxn modelId="{0EB0C1F7-CC37-4C1E-8FB6-048416D1CA1B}" type="presParOf" srcId="{CD0E1D88-742F-41BA-8985-1C5EA220E8D5}" destId="{433456AC-8001-486A-8EEC-BF2E0F0C0A6D}" srcOrd="0" destOrd="0" presId="urn:microsoft.com/office/officeart/2005/8/layout/hProcess10#1"/>
    <dgm:cxn modelId="{8CFA1C3F-91CA-4E8F-9448-1BB62AF46D49}" type="presParOf" srcId="{CD0E1D88-742F-41BA-8985-1C5EA220E8D5}" destId="{EA9E391A-762F-4F36-9EAA-6B7B98691F97}" srcOrd="1" destOrd="0" presId="urn:microsoft.com/office/officeart/2005/8/layout/hProcess10#1"/>
    <dgm:cxn modelId="{CA316D94-AB0E-4409-8D71-4D526A051D3D}" type="presParOf" srcId="{CCC66E1D-5D9A-407B-88F7-EA4EEC95AE99}" destId="{7ED0BCD8-E06B-4996-85DC-EBFC133EFF9E}" srcOrd="1" destOrd="0" presId="urn:microsoft.com/office/officeart/2005/8/layout/hProcess10#1"/>
    <dgm:cxn modelId="{C48431A5-BFDA-4B01-A415-036521ABFBC7}" type="presParOf" srcId="{7ED0BCD8-E06B-4996-85DC-EBFC133EFF9E}" destId="{F33CEBE2-E1C1-4E75-B18C-5510C0714931}" srcOrd="0" destOrd="0" presId="urn:microsoft.com/office/officeart/2005/8/layout/hProcess10#1"/>
    <dgm:cxn modelId="{9F18DBC7-D976-47C3-BCE1-C08E7B62923A}" type="presParOf" srcId="{CCC66E1D-5D9A-407B-88F7-EA4EEC95AE99}" destId="{F6E4FF58-1884-42A6-80C5-688AE3DB9C54}" srcOrd="2" destOrd="0" presId="urn:microsoft.com/office/officeart/2005/8/layout/hProcess10#1"/>
    <dgm:cxn modelId="{E503762B-F998-4F4D-9385-1E3C9EAC7E33}" type="presParOf" srcId="{F6E4FF58-1884-42A6-80C5-688AE3DB9C54}" destId="{27DC9E88-D7BC-4EA6-8635-AD1A6D5747FD}" srcOrd="0" destOrd="0" presId="urn:microsoft.com/office/officeart/2005/8/layout/hProcess10#1"/>
    <dgm:cxn modelId="{379182D6-E6CB-4188-AE75-30AA0480ED11}" type="presParOf" srcId="{F6E4FF58-1884-42A6-80C5-688AE3DB9C54}" destId="{E50C7940-ACB5-4CAF-A6E9-8E6712357C31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7E2E7-FA6C-4F42-ADCC-8989AE594895}">
      <dsp:nvSpPr>
        <dsp:cNvPr id="0" name=""/>
        <dsp:cNvSpPr/>
      </dsp:nvSpPr>
      <dsp:spPr>
        <a:xfrm rot="16200000">
          <a:off x="217021" y="-217021"/>
          <a:ext cx="3083804" cy="3517847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accogliente e attrezzata</a:t>
          </a:r>
          <a:endParaRPr lang="it-IT" sz="3600" kern="1200" dirty="0"/>
        </a:p>
      </dsp:txBody>
      <dsp:txXfrm rot="5400000">
        <a:off x="-1" y="1"/>
        <a:ext cx="3517847" cy="2312853"/>
      </dsp:txXfrm>
    </dsp:sp>
    <dsp:sp modelId="{E15E6CCF-A6A9-45B8-839B-95D41B9C4723}">
      <dsp:nvSpPr>
        <dsp:cNvPr id="0" name=""/>
        <dsp:cNvSpPr/>
      </dsp:nvSpPr>
      <dsp:spPr>
        <a:xfrm>
          <a:off x="3517847" y="0"/>
          <a:ext cx="3517847" cy="308380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sicura </a:t>
          </a:r>
          <a:endParaRPr lang="it-IT" sz="3600" kern="1200" dirty="0"/>
        </a:p>
      </dsp:txBody>
      <dsp:txXfrm>
        <a:off x="3517847" y="0"/>
        <a:ext cx="3517847" cy="2312853"/>
      </dsp:txXfrm>
    </dsp:sp>
    <dsp:sp modelId="{EB9CF415-45A7-41B9-A235-D6D6F99A83E0}">
      <dsp:nvSpPr>
        <dsp:cNvPr id="0" name=""/>
        <dsp:cNvSpPr/>
      </dsp:nvSpPr>
      <dsp:spPr>
        <a:xfrm rot="10800000">
          <a:off x="0" y="3083804"/>
          <a:ext cx="3517847" cy="3083804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ecocompatibile</a:t>
          </a:r>
          <a:endParaRPr lang="it-IT" sz="3200" kern="1200" dirty="0"/>
        </a:p>
      </dsp:txBody>
      <dsp:txXfrm rot="10800000">
        <a:off x="0" y="3854755"/>
        <a:ext cx="3517847" cy="2312853"/>
      </dsp:txXfrm>
    </dsp:sp>
    <dsp:sp modelId="{5893A847-B6FA-422B-9885-A9A9542CCDFF}">
      <dsp:nvSpPr>
        <dsp:cNvPr id="0" name=""/>
        <dsp:cNvSpPr/>
      </dsp:nvSpPr>
      <dsp:spPr>
        <a:xfrm rot="5400000">
          <a:off x="3734868" y="2866782"/>
          <a:ext cx="3083804" cy="3517847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didattica</a:t>
          </a:r>
          <a:endParaRPr lang="it-IT" sz="3600" kern="1200" dirty="0"/>
        </a:p>
      </dsp:txBody>
      <dsp:txXfrm rot="-5400000">
        <a:off x="3517846" y="3854754"/>
        <a:ext cx="3517847" cy="2312853"/>
      </dsp:txXfrm>
    </dsp:sp>
    <dsp:sp modelId="{E83ACE59-73D1-46E7-B20D-0C309E8FC0AF}">
      <dsp:nvSpPr>
        <dsp:cNvPr id="0" name=""/>
        <dsp:cNvSpPr/>
      </dsp:nvSpPr>
      <dsp:spPr>
        <a:xfrm>
          <a:off x="2483177" y="2333684"/>
          <a:ext cx="2110708" cy="154190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un’azienda … </a:t>
          </a:r>
          <a:endParaRPr lang="it-IT" sz="2400" kern="1200" dirty="0"/>
        </a:p>
      </dsp:txBody>
      <dsp:txXfrm>
        <a:off x="2558446" y="2408953"/>
        <a:ext cx="1960170" cy="1391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F7866-9956-4089-9D14-E8229CD5BBEF}">
      <dsp:nvSpPr>
        <dsp:cNvPr id="0" name=""/>
        <dsp:cNvSpPr/>
      </dsp:nvSpPr>
      <dsp:spPr>
        <a:xfrm rot="7880611">
          <a:off x="1421187" y="3317377"/>
          <a:ext cx="553451" cy="17336"/>
        </a:xfrm>
        <a:custGeom>
          <a:avLst/>
          <a:gdLst/>
          <a:ahLst/>
          <a:cxnLst/>
          <a:rect l="0" t="0" r="0" b="0"/>
          <a:pathLst>
            <a:path>
              <a:moveTo>
                <a:pt x="0" y="8668"/>
              </a:moveTo>
              <a:lnTo>
                <a:pt x="553451" y="8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92F46-6324-427E-A0FE-AA63842B55BD}">
      <dsp:nvSpPr>
        <dsp:cNvPr id="0" name=""/>
        <dsp:cNvSpPr/>
      </dsp:nvSpPr>
      <dsp:spPr>
        <a:xfrm rot="3664208">
          <a:off x="1874336" y="3757913"/>
          <a:ext cx="1481449" cy="17336"/>
        </a:xfrm>
        <a:custGeom>
          <a:avLst/>
          <a:gdLst/>
          <a:ahLst/>
          <a:cxnLst/>
          <a:rect l="0" t="0" r="0" b="0"/>
          <a:pathLst>
            <a:path>
              <a:moveTo>
                <a:pt x="0" y="8668"/>
              </a:moveTo>
              <a:lnTo>
                <a:pt x="1481449" y="8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94133-DD8C-4ECE-93FE-3458921D9AC2}">
      <dsp:nvSpPr>
        <dsp:cNvPr id="0" name=""/>
        <dsp:cNvSpPr/>
      </dsp:nvSpPr>
      <dsp:spPr>
        <a:xfrm rot="2036387">
          <a:off x="2128601" y="3828454"/>
          <a:ext cx="2882467" cy="17336"/>
        </a:xfrm>
        <a:custGeom>
          <a:avLst/>
          <a:gdLst/>
          <a:ahLst/>
          <a:cxnLst/>
          <a:rect l="0" t="0" r="0" b="0"/>
          <a:pathLst>
            <a:path>
              <a:moveTo>
                <a:pt x="0" y="8668"/>
              </a:moveTo>
              <a:lnTo>
                <a:pt x="2882467" y="8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2261F-6226-4F6A-9D1F-9CC196F8BE65}">
      <dsp:nvSpPr>
        <dsp:cNvPr id="0" name=""/>
        <dsp:cNvSpPr/>
      </dsp:nvSpPr>
      <dsp:spPr>
        <a:xfrm rot="1018914">
          <a:off x="2287650" y="3506718"/>
          <a:ext cx="3967713" cy="17336"/>
        </a:xfrm>
        <a:custGeom>
          <a:avLst/>
          <a:gdLst/>
          <a:ahLst/>
          <a:cxnLst/>
          <a:rect l="0" t="0" r="0" b="0"/>
          <a:pathLst>
            <a:path>
              <a:moveTo>
                <a:pt x="0" y="8668"/>
              </a:moveTo>
              <a:lnTo>
                <a:pt x="3967713" y="8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3996A-A935-4ECC-90A5-F3FAE2459F1A}">
      <dsp:nvSpPr>
        <dsp:cNvPr id="0" name=""/>
        <dsp:cNvSpPr/>
      </dsp:nvSpPr>
      <dsp:spPr>
        <a:xfrm rot="132409">
          <a:off x="2372767" y="2929170"/>
          <a:ext cx="3735525" cy="17336"/>
        </a:xfrm>
        <a:custGeom>
          <a:avLst/>
          <a:gdLst/>
          <a:ahLst/>
          <a:cxnLst/>
          <a:rect l="0" t="0" r="0" b="0"/>
          <a:pathLst>
            <a:path>
              <a:moveTo>
                <a:pt x="0" y="8668"/>
              </a:moveTo>
              <a:lnTo>
                <a:pt x="3735525" y="8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15032-B71D-424E-B015-7F8E2E921924}">
      <dsp:nvSpPr>
        <dsp:cNvPr id="0" name=""/>
        <dsp:cNvSpPr/>
      </dsp:nvSpPr>
      <dsp:spPr>
        <a:xfrm rot="20808740">
          <a:off x="2324138" y="2352964"/>
          <a:ext cx="3792940" cy="17336"/>
        </a:xfrm>
        <a:custGeom>
          <a:avLst/>
          <a:gdLst/>
          <a:ahLst/>
          <a:cxnLst/>
          <a:rect l="0" t="0" r="0" b="0"/>
          <a:pathLst>
            <a:path>
              <a:moveTo>
                <a:pt x="0" y="8668"/>
              </a:moveTo>
              <a:lnTo>
                <a:pt x="3792940" y="8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373FB-BC0E-4888-9FBF-CFC9262B30B8}">
      <dsp:nvSpPr>
        <dsp:cNvPr id="0" name=""/>
        <dsp:cNvSpPr/>
      </dsp:nvSpPr>
      <dsp:spPr>
        <a:xfrm rot="19799717">
          <a:off x="2203169" y="2057546"/>
          <a:ext cx="2551679" cy="17336"/>
        </a:xfrm>
        <a:custGeom>
          <a:avLst/>
          <a:gdLst/>
          <a:ahLst/>
          <a:cxnLst/>
          <a:rect l="0" t="0" r="0" b="0"/>
          <a:pathLst>
            <a:path>
              <a:moveTo>
                <a:pt x="0" y="8668"/>
              </a:moveTo>
              <a:lnTo>
                <a:pt x="2551679" y="8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C0855-60DF-4D9B-9883-62BA1FF7E5BD}">
      <dsp:nvSpPr>
        <dsp:cNvPr id="0" name=""/>
        <dsp:cNvSpPr/>
      </dsp:nvSpPr>
      <dsp:spPr>
        <a:xfrm rot="18198055">
          <a:off x="1881980" y="1839387"/>
          <a:ext cx="1783345" cy="17336"/>
        </a:xfrm>
        <a:custGeom>
          <a:avLst/>
          <a:gdLst/>
          <a:ahLst/>
          <a:cxnLst/>
          <a:rect l="0" t="0" r="0" b="0"/>
          <a:pathLst>
            <a:path>
              <a:moveTo>
                <a:pt x="0" y="8668"/>
              </a:moveTo>
              <a:lnTo>
                <a:pt x="1783345" y="8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047FA-F52F-44BF-94FF-2A011E9AE664}">
      <dsp:nvSpPr>
        <dsp:cNvPr id="0" name=""/>
        <dsp:cNvSpPr/>
      </dsp:nvSpPr>
      <dsp:spPr>
        <a:xfrm rot="15849562">
          <a:off x="1326456" y="1899905"/>
          <a:ext cx="1376627" cy="17336"/>
        </a:xfrm>
        <a:custGeom>
          <a:avLst/>
          <a:gdLst/>
          <a:ahLst/>
          <a:cxnLst/>
          <a:rect l="0" t="0" r="0" b="0"/>
          <a:pathLst>
            <a:path>
              <a:moveTo>
                <a:pt x="0" y="8668"/>
              </a:moveTo>
              <a:lnTo>
                <a:pt x="1376627" y="8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46D17-CA73-4F4E-8A46-0E7A2887309B}">
      <dsp:nvSpPr>
        <dsp:cNvPr id="0" name=""/>
        <dsp:cNvSpPr/>
      </dsp:nvSpPr>
      <dsp:spPr>
        <a:xfrm rot="12892812">
          <a:off x="1169543" y="2450648"/>
          <a:ext cx="746706" cy="17336"/>
        </a:xfrm>
        <a:custGeom>
          <a:avLst/>
          <a:gdLst/>
          <a:ahLst/>
          <a:cxnLst/>
          <a:rect l="0" t="0" r="0" b="0"/>
          <a:pathLst>
            <a:path>
              <a:moveTo>
                <a:pt x="0" y="8668"/>
              </a:moveTo>
              <a:lnTo>
                <a:pt x="746706" y="8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A1EB1-25EC-4E57-93A9-4B73B73033BA}">
      <dsp:nvSpPr>
        <dsp:cNvPr id="0" name=""/>
        <dsp:cNvSpPr/>
      </dsp:nvSpPr>
      <dsp:spPr>
        <a:xfrm>
          <a:off x="1680430" y="1571861"/>
          <a:ext cx="3081524" cy="24688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A0CF6-7664-414B-B78E-BB32DC288260}">
      <dsp:nvSpPr>
        <dsp:cNvPr id="0" name=""/>
        <dsp:cNvSpPr/>
      </dsp:nvSpPr>
      <dsp:spPr>
        <a:xfrm>
          <a:off x="35811" y="1430841"/>
          <a:ext cx="1420417" cy="94595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137026"/>
                <a:satOff val="-3765"/>
                <a:lumOff val="86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137026"/>
                <a:satOff val="-3765"/>
                <a:lumOff val="86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137026"/>
                <a:satOff val="-3765"/>
                <a:lumOff val="86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Imparo facendo</a:t>
          </a:r>
          <a:endParaRPr lang="it-IT" sz="1800" kern="1200" dirty="0"/>
        </a:p>
      </dsp:txBody>
      <dsp:txXfrm>
        <a:off x="243826" y="1569372"/>
        <a:ext cx="1004387" cy="668888"/>
      </dsp:txXfrm>
    </dsp:sp>
    <dsp:sp modelId="{37380FA6-9B70-45F5-980E-66068285664F}">
      <dsp:nvSpPr>
        <dsp:cNvPr id="0" name=""/>
        <dsp:cNvSpPr/>
      </dsp:nvSpPr>
      <dsp:spPr>
        <a:xfrm>
          <a:off x="1249756" y="430535"/>
          <a:ext cx="1308867" cy="79406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274051"/>
                <a:satOff val="-7529"/>
                <a:lumOff val="173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274051"/>
                <a:satOff val="-7529"/>
                <a:lumOff val="173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274051"/>
                <a:satOff val="-7529"/>
                <a:lumOff val="173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Imparo i metodi</a:t>
          </a:r>
          <a:endParaRPr lang="it-IT" sz="1800" kern="1200" dirty="0"/>
        </a:p>
      </dsp:txBody>
      <dsp:txXfrm>
        <a:off x="1441435" y="546822"/>
        <a:ext cx="925509" cy="561486"/>
      </dsp:txXfrm>
    </dsp:sp>
    <dsp:sp modelId="{B994B0ED-B84A-4E73-BC2F-8F64C43BDBEF}">
      <dsp:nvSpPr>
        <dsp:cNvPr id="0" name=""/>
        <dsp:cNvSpPr/>
      </dsp:nvSpPr>
      <dsp:spPr>
        <a:xfrm>
          <a:off x="2749466" y="215872"/>
          <a:ext cx="1590617" cy="91660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411077"/>
                <a:satOff val="-11294"/>
                <a:lumOff val="25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411077"/>
                <a:satOff val="-11294"/>
                <a:lumOff val="25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411077"/>
                <a:satOff val="-11294"/>
                <a:lumOff val="25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Mi emoziono</a:t>
          </a:r>
          <a:endParaRPr lang="it-IT" sz="1800" kern="1200" dirty="0"/>
        </a:p>
      </dsp:txBody>
      <dsp:txXfrm>
        <a:off x="2982406" y="350106"/>
        <a:ext cx="1124737" cy="648139"/>
      </dsp:txXfrm>
    </dsp:sp>
    <dsp:sp modelId="{BA94B87D-F7D0-4B1A-9B6C-CBCA8652460D}">
      <dsp:nvSpPr>
        <dsp:cNvPr id="0" name=""/>
        <dsp:cNvSpPr/>
      </dsp:nvSpPr>
      <dsp:spPr>
        <a:xfrm>
          <a:off x="4347980" y="358297"/>
          <a:ext cx="1937042" cy="129367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548103"/>
                <a:satOff val="-15058"/>
                <a:lumOff val="346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548103"/>
                <a:satOff val="-15058"/>
                <a:lumOff val="346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548103"/>
                <a:satOff val="-15058"/>
                <a:lumOff val="346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Imparo a stare e a lavorare in gruppo</a:t>
          </a:r>
          <a:endParaRPr lang="it-IT" sz="1800" kern="1200" dirty="0"/>
        </a:p>
      </dsp:txBody>
      <dsp:txXfrm>
        <a:off x="4631653" y="547751"/>
        <a:ext cx="1369696" cy="914768"/>
      </dsp:txXfrm>
    </dsp:sp>
    <dsp:sp modelId="{B387BBEA-33C0-47A5-851C-A7D4DDE83EF3}">
      <dsp:nvSpPr>
        <dsp:cNvPr id="0" name=""/>
        <dsp:cNvSpPr/>
      </dsp:nvSpPr>
      <dsp:spPr>
        <a:xfrm>
          <a:off x="6034809" y="1238527"/>
          <a:ext cx="1418118" cy="106370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685128"/>
                <a:satOff val="-18823"/>
                <a:lumOff val="432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685128"/>
                <a:satOff val="-18823"/>
                <a:lumOff val="432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685128"/>
                <a:satOff val="-18823"/>
                <a:lumOff val="432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Gioco e mi diverto</a:t>
          </a:r>
          <a:endParaRPr lang="it-IT" sz="1800" kern="1200" dirty="0"/>
        </a:p>
      </dsp:txBody>
      <dsp:txXfrm>
        <a:off x="6242488" y="1394303"/>
        <a:ext cx="1002760" cy="752153"/>
      </dsp:txXfrm>
    </dsp:sp>
    <dsp:sp modelId="{CB712BAC-0643-4368-A363-FB546EEE02E1}">
      <dsp:nvSpPr>
        <dsp:cNvPr id="0" name=""/>
        <dsp:cNvSpPr/>
      </dsp:nvSpPr>
      <dsp:spPr>
        <a:xfrm>
          <a:off x="6106234" y="2452308"/>
          <a:ext cx="1352047" cy="116695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685128"/>
                <a:satOff val="-18823"/>
                <a:lumOff val="432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685128"/>
                <a:satOff val="-18823"/>
                <a:lumOff val="432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685128"/>
                <a:satOff val="-18823"/>
                <a:lumOff val="432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Ricerco e scopro</a:t>
          </a:r>
          <a:endParaRPr lang="it-IT" sz="1800" kern="1200" dirty="0"/>
        </a:p>
      </dsp:txBody>
      <dsp:txXfrm>
        <a:off x="6304237" y="2623204"/>
        <a:ext cx="956041" cy="825161"/>
      </dsp:txXfrm>
    </dsp:sp>
    <dsp:sp modelId="{1262BA2D-B0E2-4430-BD12-CE143F9E481E}">
      <dsp:nvSpPr>
        <dsp:cNvPr id="0" name=""/>
        <dsp:cNvSpPr/>
      </dsp:nvSpPr>
      <dsp:spPr>
        <a:xfrm>
          <a:off x="6106312" y="3808951"/>
          <a:ext cx="1424746" cy="96861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548103"/>
                <a:satOff val="-15058"/>
                <a:lumOff val="346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548103"/>
                <a:satOff val="-15058"/>
                <a:lumOff val="346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548103"/>
                <a:satOff val="-15058"/>
                <a:lumOff val="346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Sviluppo i sensi</a:t>
          </a:r>
          <a:endParaRPr lang="it-IT" sz="1800" kern="1200" dirty="0"/>
        </a:p>
      </dsp:txBody>
      <dsp:txXfrm>
        <a:off x="6314961" y="3950801"/>
        <a:ext cx="1007448" cy="684911"/>
      </dsp:txXfrm>
    </dsp:sp>
    <dsp:sp modelId="{943E9B50-1E7F-4131-98C6-CCE603C6F726}">
      <dsp:nvSpPr>
        <dsp:cNvPr id="0" name=""/>
        <dsp:cNvSpPr/>
      </dsp:nvSpPr>
      <dsp:spPr>
        <a:xfrm>
          <a:off x="4463681" y="4522783"/>
          <a:ext cx="1724054" cy="99201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411077"/>
                <a:satOff val="-11294"/>
                <a:lumOff val="25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411077"/>
                <a:satOff val="-11294"/>
                <a:lumOff val="25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411077"/>
                <a:satOff val="-11294"/>
                <a:lumOff val="25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Mi esprimo</a:t>
          </a:r>
          <a:endParaRPr lang="it-IT" sz="1800" kern="1200" dirty="0"/>
        </a:p>
      </dsp:txBody>
      <dsp:txXfrm>
        <a:off x="4716163" y="4668060"/>
        <a:ext cx="1219090" cy="701460"/>
      </dsp:txXfrm>
    </dsp:sp>
    <dsp:sp modelId="{A5BA41D1-9D74-4883-8AAA-11D2C472E391}">
      <dsp:nvSpPr>
        <dsp:cNvPr id="0" name=""/>
        <dsp:cNvSpPr/>
      </dsp:nvSpPr>
      <dsp:spPr>
        <a:xfrm>
          <a:off x="2392563" y="4386154"/>
          <a:ext cx="1718393" cy="106476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274051"/>
                <a:satOff val="-7529"/>
                <a:lumOff val="173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274051"/>
                <a:satOff val="-7529"/>
                <a:lumOff val="173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274051"/>
                <a:satOff val="-7529"/>
                <a:lumOff val="173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Con</a:t>
          </a:r>
          <a:r>
            <a:rPr lang="it-IT" sz="1800" b="0" kern="1200" dirty="0" smtClean="0"/>
            <a:t>osco</a:t>
          </a:r>
          <a:r>
            <a:rPr lang="it-IT" sz="1800" b="1" kern="1200" dirty="0" smtClean="0"/>
            <a:t> </a:t>
          </a:r>
          <a:r>
            <a:rPr lang="it-IT" sz="1800" kern="1200" dirty="0" smtClean="0"/>
            <a:t>la cultura contadina</a:t>
          </a:r>
          <a:endParaRPr lang="it-IT" sz="1800" kern="1200" dirty="0"/>
        </a:p>
      </dsp:txBody>
      <dsp:txXfrm>
        <a:off x="2644216" y="4542086"/>
        <a:ext cx="1215087" cy="752903"/>
      </dsp:txXfrm>
    </dsp:sp>
    <dsp:sp modelId="{2B2BB0D0-65B6-4DE9-BB2E-9876147B2402}">
      <dsp:nvSpPr>
        <dsp:cNvPr id="0" name=""/>
        <dsp:cNvSpPr/>
      </dsp:nvSpPr>
      <dsp:spPr>
        <a:xfrm>
          <a:off x="111508" y="3497797"/>
          <a:ext cx="2032213" cy="95282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137026"/>
                <a:satOff val="-3765"/>
                <a:lumOff val="86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137026"/>
                <a:satOff val="-3765"/>
                <a:lumOff val="86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137026"/>
                <a:satOff val="-3765"/>
                <a:lumOff val="86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Rielaboro l’esperienza</a:t>
          </a:r>
          <a:endParaRPr lang="it-IT" sz="1800" kern="1200" dirty="0"/>
        </a:p>
      </dsp:txBody>
      <dsp:txXfrm>
        <a:off x="409119" y="3637334"/>
        <a:ext cx="1436991" cy="673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456AC-8001-486A-8EEC-BF2E0F0C0A6D}">
      <dsp:nvSpPr>
        <dsp:cNvPr id="0" name=""/>
        <dsp:cNvSpPr/>
      </dsp:nvSpPr>
      <dsp:spPr>
        <a:xfrm>
          <a:off x="912743" y="0"/>
          <a:ext cx="5567976" cy="3510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30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E391A-762F-4F36-9EAA-6B7B98691F97}">
      <dsp:nvSpPr>
        <dsp:cNvPr id="0" name=""/>
        <dsp:cNvSpPr/>
      </dsp:nvSpPr>
      <dsp:spPr>
        <a:xfrm>
          <a:off x="909579" y="2106234"/>
          <a:ext cx="5567976" cy="3510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aziende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sono</a:t>
          </a:r>
        </a:p>
      </dsp:txBody>
      <dsp:txXfrm>
        <a:off x="1012395" y="2209050"/>
        <a:ext cx="5362344" cy="3304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456AC-8001-486A-8EEC-BF2E0F0C0A6D}">
      <dsp:nvSpPr>
        <dsp:cNvPr id="0" name=""/>
        <dsp:cNvSpPr/>
      </dsp:nvSpPr>
      <dsp:spPr>
        <a:xfrm>
          <a:off x="248099" y="0"/>
          <a:ext cx="3314880" cy="3036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30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E391A-762F-4F36-9EAA-6B7B98691F97}">
      <dsp:nvSpPr>
        <dsp:cNvPr id="0" name=""/>
        <dsp:cNvSpPr/>
      </dsp:nvSpPr>
      <dsp:spPr>
        <a:xfrm>
          <a:off x="543358" y="1821669"/>
          <a:ext cx="3314880" cy="30361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aziende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sono</a:t>
          </a:r>
        </a:p>
      </dsp:txBody>
      <dsp:txXfrm>
        <a:off x="632283" y="1910594"/>
        <a:ext cx="3137030" cy="2858265"/>
      </dsp:txXfrm>
    </dsp:sp>
    <dsp:sp modelId="{7ED0BCD8-E06B-4996-85DC-EBFC133EFF9E}">
      <dsp:nvSpPr>
        <dsp:cNvPr id="0" name=""/>
        <dsp:cNvSpPr/>
      </dsp:nvSpPr>
      <dsp:spPr>
        <a:xfrm>
          <a:off x="4207695" y="1119797"/>
          <a:ext cx="644714" cy="796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400" kern="1200"/>
        </a:p>
      </dsp:txBody>
      <dsp:txXfrm>
        <a:off x="4207695" y="1279101"/>
        <a:ext cx="451300" cy="477911"/>
      </dsp:txXfrm>
    </dsp:sp>
    <dsp:sp modelId="{27DC9E88-D7BC-4EA6-8635-AD1A6D5747FD}">
      <dsp:nvSpPr>
        <dsp:cNvPr id="0" name=""/>
        <dsp:cNvSpPr/>
      </dsp:nvSpPr>
      <dsp:spPr>
        <a:xfrm>
          <a:off x="5405023" y="0"/>
          <a:ext cx="3314880" cy="3036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-30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C7940-ACB5-4CAF-A6E9-8E6712357C31}">
      <dsp:nvSpPr>
        <dsp:cNvPr id="0" name=""/>
        <dsp:cNvSpPr/>
      </dsp:nvSpPr>
      <dsp:spPr>
        <a:xfrm>
          <a:off x="5682580" y="1821669"/>
          <a:ext cx="3314880" cy="3036115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formidabile luogo per apprendere l’origine dei prodotti</a:t>
          </a:r>
        </a:p>
      </dsp:txBody>
      <dsp:txXfrm>
        <a:off x="5771505" y="1910594"/>
        <a:ext cx="3137030" cy="285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36F41-B5F3-4542-84A1-8D40080A5F9D}" type="datetimeFigureOut">
              <a:rPr lang="it-IT" smtClean="0"/>
              <a:t>24/11/2021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9525" y="938053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60BC2-DB37-452B-BD42-FE6D40AC6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28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792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792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2B70FAD2-E005-4FC7-9FA2-4F46D7CE3D41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vert="horz" lIns="94947" tIns="47474" rIns="94947" bIns="4747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3792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3792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123B5DEF-826F-4E69-B286-A57AB107ECA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35538" cy="37020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82" y="4691340"/>
            <a:ext cx="5394952" cy="4443179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annalisa brighi - ALIMOS</a:t>
            </a:r>
          </a:p>
        </p:txBody>
      </p:sp>
    </p:spTree>
    <p:extLst>
      <p:ext uri="{BB962C8B-B14F-4D97-AF65-F5344CB8AC3E}">
        <p14:creationId xmlns:p14="http://schemas.microsoft.com/office/powerpoint/2010/main" val="429472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31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668D3-CDC3-4AC5-B641-F4E7F46AE2A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79830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35538" cy="37020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82" y="4691340"/>
            <a:ext cx="5394952" cy="4443179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annalisa brighi - ALIMOS</a:t>
            </a:r>
          </a:p>
        </p:txBody>
      </p:sp>
    </p:spTree>
    <p:extLst>
      <p:ext uri="{BB962C8B-B14F-4D97-AF65-F5344CB8AC3E}">
        <p14:creationId xmlns:p14="http://schemas.microsoft.com/office/powerpoint/2010/main" val="353435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35538" cy="370363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82" y="4691340"/>
            <a:ext cx="5394952" cy="4443179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annalisa brighi - ALIMOS</a:t>
            </a:r>
          </a:p>
        </p:txBody>
      </p:sp>
    </p:spTree>
    <p:extLst>
      <p:ext uri="{BB962C8B-B14F-4D97-AF65-F5344CB8AC3E}">
        <p14:creationId xmlns:p14="http://schemas.microsoft.com/office/powerpoint/2010/main" val="265847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62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C0D9B-066D-4D57-90FE-76D20C868B1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23465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3B8E5E-065D-4FD7-A9E0-950B89FE888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9917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95" indent="-2839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685" indent="-2271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959" indent="-2271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4233" indent="-2271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507" indent="-227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2780" indent="-227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7054" indent="-227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1328" indent="-227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D12DBF-9CA3-4053-ADBE-F6C68AF94797}" type="slidenum">
              <a:rPr lang="it-IT" altLang="it-IT"/>
              <a:pPr>
                <a:spcBef>
                  <a:spcPct val="0"/>
                </a:spcBef>
              </a:pPr>
              <a:t>42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8061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0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195" indent="-2839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5685" indent="-22713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9959" indent="-22713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4233" indent="-22713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8507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2780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7054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1328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6EF0C-90FE-493D-AEE8-BE42CF2941E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6909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0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195" indent="-2839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5685" indent="-22713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9959" indent="-22713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4233" indent="-22713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8507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2780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7054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1328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6EF0C-90FE-493D-AEE8-BE42CF2941E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09849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0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195" indent="-2839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5685" indent="-22713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9959" indent="-22713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4233" indent="-22713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8507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2780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7054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1328" indent="-22713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6EF0C-90FE-493D-AEE8-BE42CF2941E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6959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47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8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93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45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2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77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51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53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0F60-732B-4EA8-8A6A-DAB33FCE37B2}" type="datetimeFigureOut">
              <a:rPr lang="it-IT" smtClean="0"/>
              <a:pPr/>
              <a:t>24/11/2021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F010-A4B3-43CB-9125-B745C10AE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5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mailto:francesca.marini@regione.emilia-romagna.i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nalisabrighi72@gmai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 bimbi trattor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81"/>
          <a:stretch/>
        </p:blipFill>
        <p:spPr>
          <a:xfrm>
            <a:off x="-73024" y="-131366"/>
            <a:ext cx="9325544" cy="710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1512168" cy="5688632"/>
          </a:xfrm>
          <a:solidFill>
            <a:schemeClr val="accent6">
              <a:lumMod val="40000"/>
              <a:lumOff val="60000"/>
            </a:schemeClr>
          </a:solidFill>
        </p:spPr>
        <p:txBody>
          <a:bodyPr vert="vert27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6000" dirty="0" smtClean="0">
                <a:solidFill>
                  <a:schemeClr val="accent3">
                    <a:lumMod val="50000"/>
                  </a:schemeClr>
                </a:solidFill>
              </a:rPr>
              <a:t>Valle Savio bike </a:t>
            </a:r>
            <a:r>
              <a:rPr lang="it-IT" sz="6000" dirty="0" err="1" smtClean="0">
                <a:solidFill>
                  <a:schemeClr val="accent3">
                    <a:lumMod val="50000"/>
                  </a:schemeClr>
                </a:solidFill>
              </a:rPr>
              <a:t>hub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it-IT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</a:rPr>
              <a:t>23 novembre 2021</a:t>
            </a:r>
            <a:endParaRPr lang="it-IT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02668" y="476672"/>
            <a:ext cx="79737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Si </a:t>
            </a:r>
            <a:r>
              <a:rPr lang="it-IT" sz="2400" dirty="0"/>
              <a:t>vuole quindi: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favorire la cura delle campagne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sviluppare le attività rurali e non solo quelle che tradizionalmente erano considerate agricole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accorciare la distanza tra agricoltura e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ruralità</a:t>
            </a:r>
            <a:endParaRPr lang="it-IT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 rot="408858">
            <a:off x="1015392" y="3405047"/>
            <a:ext cx="7019973" cy="2369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sz="2800" dirty="0" smtClean="0">
                <a:solidFill>
                  <a:srgbClr val="9B2D1F">
                    <a:lumMod val="50000"/>
                  </a:srgbClr>
                </a:solidFill>
              </a:rPr>
              <a:t>Nuova </a:t>
            </a:r>
            <a:r>
              <a:rPr lang="it-IT" sz="2800" dirty="0">
                <a:solidFill>
                  <a:srgbClr val="9B2D1F">
                    <a:lumMod val="50000"/>
                  </a:srgbClr>
                </a:solidFill>
              </a:rPr>
              <a:t>visione </a:t>
            </a:r>
            <a:r>
              <a:rPr lang="it-IT" sz="2800" dirty="0" smtClean="0">
                <a:solidFill>
                  <a:srgbClr val="9B2D1F">
                    <a:lumMod val="50000"/>
                  </a:srgbClr>
                </a:solidFill>
              </a:rPr>
              <a:t>dell’agricoltura …</a:t>
            </a:r>
          </a:p>
          <a:p>
            <a:pPr lvl="0" algn="ctr"/>
            <a:r>
              <a:rPr lang="it-IT" sz="2800" dirty="0" smtClean="0">
                <a:solidFill>
                  <a:srgbClr val="9B2D1F">
                    <a:lumMod val="50000"/>
                  </a:srgbClr>
                </a:solidFill>
              </a:rPr>
              <a:t>non più </a:t>
            </a:r>
            <a:r>
              <a:rPr lang="it-IT" sz="2800" dirty="0">
                <a:solidFill>
                  <a:srgbClr val="9B2D1F">
                    <a:lumMod val="50000"/>
                  </a:srgbClr>
                </a:solidFill>
              </a:rPr>
              <a:t>soltanto </a:t>
            </a:r>
            <a:r>
              <a:rPr lang="it-IT" sz="2800" dirty="0" smtClean="0">
                <a:solidFill>
                  <a:srgbClr val="9B2D1F">
                    <a:lumMod val="50000"/>
                  </a:srgbClr>
                </a:solidFill>
              </a:rPr>
              <a:t>centrata sul </a:t>
            </a:r>
            <a:r>
              <a:rPr lang="it-IT" sz="2800" dirty="0">
                <a:solidFill>
                  <a:srgbClr val="9B2D1F">
                    <a:lumMod val="50000"/>
                  </a:srgbClr>
                </a:solidFill>
              </a:rPr>
              <a:t>bene </a:t>
            </a:r>
            <a:r>
              <a:rPr lang="it-IT" sz="2800" dirty="0" smtClean="0">
                <a:solidFill>
                  <a:srgbClr val="9B2D1F">
                    <a:lumMod val="50000"/>
                  </a:srgbClr>
                </a:solidFill>
              </a:rPr>
              <a:t>«terra»,</a:t>
            </a:r>
            <a:endParaRPr lang="it-IT" sz="2800" dirty="0">
              <a:solidFill>
                <a:srgbClr val="9B2D1F">
                  <a:lumMod val="50000"/>
                </a:srgbClr>
              </a:solidFill>
            </a:endParaRPr>
          </a:p>
          <a:p>
            <a:pPr lvl="0" algn="ctr"/>
            <a:r>
              <a:rPr lang="it-IT" sz="2800" dirty="0" smtClean="0">
                <a:solidFill>
                  <a:srgbClr val="9B2D1F">
                    <a:lumMod val="50000"/>
                  </a:srgbClr>
                </a:solidFill>
              </a:rPr>
              <a:t>ma </a:t>
            </a:r>
            <a:r>
              <a:rPr lang="it-IT" sz="2800" dirty="0">
                <a:solidFill>
                  <a:srgbClr val="9B2D1F">
                    <a:lumMod val="50000"/>
                  </a:srgbClr>
                </a:solidFill>
              </a:rPr>
              <a:t>in misura </a:t>
            </a:r>
            <a:r>
              <a:rPr lang="it-IT" sz="2800" dirty="0" smtClean="0">
                <a:solidFill>
                  <a:srgbClr val="9B2D1F">
                    <a:lumMod val="50000"/>
                  </a:srgbClr>
                </a:solidFill>
              </a:rPr>
              <a:t>maggiore</a:t>
            </a:r>
          </a:p>
          <a:p>
            <a:pPr lvl="0" algn="ctr"/>
            <a:r>
              <a:rPr lang="it-IT" sz="3600" b="1" dirty="0" smtClean="0">
                <a:solidFill>
                  <a:srgbClr val="9B2D1F">
                    <a:lumMod val="50000"/>
                  </a:srgbClr>
                </a:solidFill>
              </a:rPr>
              <a:t>sul </a:t>
            </a:r>
            <a:r>
              <a:rPr lang="it-IT" sz="3600" b="1" dirty="0">
                <a:solidFill>
                  <a:srgbClr val="9B2D1F">
                    <a:lumMod val="50000"/>
                  </a:srgbClr>
                </a:solidFill>
              </a:rPr>
              <a:t>territorio rurale</a:t>
            </a:r>
          </a:p>
          <a:p>
            <a:pPr lvl="0" algn="ctr"/>
            <a:r>
              <a:rPr lang="it-IT" sz="2800" dirty="0">
                <a:solidFill>
                  <a:srgbClr val="9B2D1F">
                    <a:lumMod val="50000"/>
                  </a:srgbClr>
                </a:solidFill>
              </a:rPr>
              <a:t>su cui si svolgono e si organizzano le attività</a:t>
            </a:r>
          </a:p>
        </p:txBody>
      </p:sp>
    </p:spTree>
    <p:extLst>
      <p:ext uri="{BB962C8B-B14F-4D97-AF65-F5344CB8AC3E}">
        <p14:creationId xmlns:p14="http://schemas.microsoft.com/office/powerpoint/2010/main" val="26501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esto 2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8219256" cy="5688632"/>
          </a:xfrm>
        </p:spPr>
        <p:txBody>
          <a:bodyPr>
            <a:normAutofit lnSpcReduction="10000"/>
          </a:bodyPr>
          <a:lstStyle/>
          <a:p>
            <a:pPr marL="0" algn="ctr">
              <a:spcAft>
                <a:spcPts val="600"/>
              </a:spcAft>
            </a:pPr>
            <a:r>
              <a:rPr lang="it-IT" sz="33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Tra i </a:t>
            </a:r>
            <a:r>
              <a:rPr lang="it-IT" sz="33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charset="0"/>
                <a:cs typeface="Calibri" pitchFamily="34" charset="0"/>
              </a:rPr>
              <a:t>consumatori</a:t>
            </a:r>
            <a:r>
              <a:rPr lang="it-IT" sz="33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 c’è una sempre più diffusa </a:t>
            </a:r>
            <a:r>
              <a:rPr lang="it-IT" sz="33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curiosità </a:t>
            </a:r>
            <a:endParaRPr lang="it-IT" sz="33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0" algn="ctr">
              <a:spcAft>
                <a:spcPts val="600"/>
              </a:spcAft>
            </a:pPr>
            <a:r>
              <a:rPr lang="it-IT" sz="33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nei </a:t>
            </a:r>
            <a:r>
              <a:rPr lang="it-IT" sz="33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confronti </a:t>
            </a:r>
            <a:r>
              <a:rPr lang="it-IT" sz="33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dell´agricoltura, della filiera dei prodotti alimentari, dei suoi protagonisti</a:t>
            </a:r>
          </a:p>
          <a:p>
            <a:pPr marL="0" algn="ctr">
              <a:spcAft>
                <a:spcPts val="600"/>
              </a:spcAft>
            </a:pPr>
            <a:endParaRPr lang="it-IT" sz="33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0" algn="ctr">
              <a:spcAft>
                <a:spcPts val="600"/>
              </a:spcAft>
            </a:pPr>
            <a:r>
              <a:rPr lang="it-IT" sz="33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u</a:t>
            </a:r>
            <a:r>
              <a:rPr lang="it-IT" sz="33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n </a:t>
            </a:r>
            <a:r>
              <a:rPr lang="it-IT" sz="33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mondo che può apparire </a:t>
            </a:r>
            <a:r>
              <a:rPr lang="it-IT" sz="33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lontano</a:t>
            </a:r>
          </a:p>
          <a:p>
            <a:pPr marL="0" algn="ctr">
              <a:spcAft>
                <a:spcPts val="600"/>
              </a:spcAft>
            </a:pPr>
            <a:endParaRPr lang="it-IT" sz="33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0" algn="ctr">
              <a:spcAft>
                <a:spcPts val="600"/>
              </a:spcAft>
            </a:pPr>
            <a:r>
              <a:rPr lang="it-IT" sz="33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Vogliamo capire,</a:t>
            </a:r>
          </a:p>
          <a:p>
            <a:pPr marL="0" algn="ctr">
              <a:spcAft>
                <a:spcPts val="600"/>
              </a:spcAft>
            </a:pPr>
            <a:r>
              <a:rPr lang="it-IT" sz="33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poter </a:t>
            </a:r>
            <a:r>
              <a:rPr lang="it-IT" sz="33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scegliere, </a:t>
            </a:r>
            <a:endParaRPr lang="it-IT" sz="33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0" algn="ctr">
              <a:spcAft>
                <a:spcPts val="600"/>
              </a:spcAft>
            </a:pPr>
            <a:r>
              <a:rPr lang="it-IT" sz="33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d</a:t>
            </a:r>
            <a:r>
              <a:rPr lang="it-IT" sz="33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istinguere la </a:t>
            </a:r>
            <a:r>
              <a:rPr lang="it-IT" sz="3300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buona </a:t>
            </a:r>
            <a:r>
              <a:rPr lang="it-IT" sz="3300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agricoltura</a:t>
            </a:r>
            <a:endParaRPr lang="it-IT" sz="3300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0" indent="0" algn="ctr">
              <a:spcAft>
                <a:spcPts val="600"/>
              </a:spcAft>
              <a:buFontTx/>
              <a:buNone/>
            </a:pPr>
            <a:endParaRPr lang="it-IT" sz="24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charset="0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40152" y="638132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cap="small" dirty="0" smtClean="0"/>
              <a:t>Annalisa Brighi</a:t>
            </a:r>
            <a:endParaRPr lang="it-IT" sz="1200" b="1" cap="small" dirty="0"/>
          </a:p>
        </p:txBody>
      </p:sp>
    </p:spTree>
    <p:extLst>
      <p:ext uri="{BB962C8B-B14F-4D97-AF65-F5344CB8AC3E}">
        <p14:creationId xmlns:p14="http://schemas.microsoft.com/office/powerpoint/2010/main" val="547392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272808" cy="5400600"/>
          </a:xfrm>
        </p:spPr>
        <p:txBody>
          <a:bodyPr vert="horz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  <a:t>Come </a:t>
            </a:r>
            <a:b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</a:br>
            <a: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  <a:t/>
            </a:r>
            <a:b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</a:br>
            <a: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  <a:t>rispondono le Fattorie didattiche </a:t>
            </a:r>
            <a:b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</a:br>
            <a:r>
              <a:rPr lang="it-IT" sz="4000" b="0" dirty="0">
                <a:solidFill>
                  <a:srgbClr val="A28E6A">
                    <a:lumMod val="50000"/>
                  </a:srgbClr>
                </a:solidFill>
                <a:effectLst/>
              </a:rPr>
              <a:t/>
            </a:r>
            <a:br>
              <a:rPr lang="it-IT" sz="4000" b="0" dirty="0">
                <a:solidFill>
                  <a:srgbClr val="A28E6A">
                    <a:lumMod val="50000"/>
                  </a:srgbClr>
                </a:solidFill>
                <a:effectLst/>
              </a:rPr>
            </a:br>
            <a: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  <a:t>in maniera efficace</a:t>
            </a:r>
            <a:b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</a:br>
            <a: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  <a:t/>
            </a:r>
            <a:b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</a:br>
            <a:r>
              <a:rPr lang="it-IT" sz="4000" b="0" dirty="0" smtClean="0">
                <a:solidFill>
                  <a:srgbClr val="A28E6A">
                    <a:lumMod val="50000"/>
                  </a:srgbClr>
                </a:solidFill>
                <a:effectLst/>
              </a:rPr>
              <a:t>al visitatore sempre più attento ?</a:t>
            </a:r>
            <a:endParaRPr lang="it-IT" sz="4000" b="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56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379512"/>
            <a:ext cx="8244408" cy="5976664"/>
          </a:xfrm>
        </p:spPr>
        <p:txBody>
          <a:bodyPr>
            <a:noAutofit/>
          </a:bodyPr>
          <a:lstStyle/>
          <a:p>
            <a:pPr marL="0" algn="l">
              <a:spcBef>
                <a:spcPts val="0"/>
              </a:spcBef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fattorie didattiche aprono le porte</a:t>
            </a:r>
          </a:p>
          <a:p>
            <a:pPr marL="0" algn="l">
              <a:spcBef>
                <a:spcPts val="0"/>
              </a:spcBef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agli ospiti</a:t>
            </a:r>
          </a:p>
          <a:p>
            <a:pPr marL="0" algn="l">
              <a:spcBef>
                <a:spcPts val="0"/>
              </a:spcBef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un’ottica di multifunzionalità,</a:t>
            </a:r>
          </a:p>
          <a:p>
            <a:pPr marL="0" algn="l">
              <a:spcBef>
                <a:spcPts val="0"/>
              </a:spcBef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rapporto continuativo con il consumatore,</a:t>
            </a:r>
          </a:p>
          <a:p>
            <a:pPr marL="0" algn="l">
              <a:spcBef>
                <a:spcPts val="0"/>
              </a:spcBef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coinvolgimento attivo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6" name="Immagine 5" descr="foto 02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2852936"/>
            <a:ext cx="4860032" cy="350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767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7784422" cy="21955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</a:t>
            </a:r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luogo di pedagogia attiva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 far comprendere il legame fra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l’origine dei prodotti agricoli e la loro finalità: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nostra nutrizione. </a:t>
            </a:r>
          </a:p>
          <a:p>
            <a:pPr marL="0" indent="0">
              <a:buNone/>
            </a:pPr>
            <a:endParaRPr lang="it-IT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magine 6" descr="2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3928" y="2708920"/>
            <a:ext cx="4515923" cy="358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152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215238" cy="5072098"/>
          </a:xfrm>
        </p:spPr>
        <p:txBody>
          <a:bodyPr>
            <a:noAutofit/>
          </a:bodyPr>
          <a:lstStyle/>
          <a:p>
            <a:pPr marL="0" algn="l">
              <a:spcBef>
                <a:spcPts val="0"/>
              </a:spcBef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sono</a:t>
            </a:r>
          </a:p>
          <a:p>
            <a:pPr marL="0" algn="l">
              <a:spcBef>
                <a:spcPts val="0"/>
              </a:spcBef>
            </a:pPr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luogo di incontro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di conoscenza reciproca,</a:t>
            </a:r>
          </a:p>
          <a:p>
            <a:pPr marL="0" algn="l">
              <a:spcBef>
                <a:spcPts val="0"/>
              </a:spcBef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scambi di esperienze tra agricoltori, ragazzi, insegnanti, adulti.</a:t>
            </a:r>
          </a:p>
          <a:p>
            <a:pPr marL="0"/>
            <a:endParaRPr lang="it-IT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Immagine 5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2636912"/>
            <a:ext cx="5655264" cy="371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803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legami</a:t>
            </a:r>
            <a:endParaRPr lang="it-IT" sz="6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556792"/>
            <a:ext cx="7355160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4000" dirty="0" smtClean="0">
                <a:solidFill>
                  <a:schemeClr val="accent2">
                    <a:lumMod val="50000"/>
                  </a:schemeClr>
                </a:solidFill>
              </a:rPr>
              <a:t>con la dimensione </a:t>
            </a:r>
          </a:p>
          <a:p>
            <a:pPr>
              <a:buNone/>
            </a:pPr>
            <a:r>
              <a:rPr lang="it-IT" sz="4000" dirty="0" smtClean="0">
                <a:solidFill>
                  <a:schemeClr val="accent2">
                    <a:lumMod val="50000"/>
                  </a:schemeClr>
                </a:solidFill>
              </a:rPr>
              <a:t>sociale, economica, tecnica,</a:t>
            </a:r>
          </a:p>
          <a:p>
            <a:pPr>
              <a:buNone/>
            </a:pPr>
            <a:r>
              <a:rPr lang="it-IT" sz="4000" dirty="0" smtClean="0">
                <a:solidFill>
                  <a:schemeClr val="accent2">
                    <a:lumMod val="50000"/>
                  </a:schemeClr>
                </a:solidFill>
              </a:rPr>
              <a:t>politica, culturale</a:t>
            </a:r>
          </a:p>
          <a:p>
            <a:pPr>
              <a:buNone/>
            </a:pPr>
            <a:r>
              <a:rPr lang="it-IT" sz="4000" dirty="0" smtClean="0">
                <a:solidFill>
                  <a:schemeClr val="accent2">
                    <a:lumMod val="50000"/>
                  </a:schemeClr>
                </a:solidFill>
              </a:rPr>
              <a:t>dell’ambiente</a:t>
            </a:r>
          </a:p>
          <a:p>
            <a:pPr>
              <a:buNone/>
            </a:pPr>
            <a:endParaRPr lang="it-IT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it-IT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B767-848A-480B-B3CE-FC5EFFDDEFB1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8680" y="2294746"/>
            <a:ext cx="7000924" cy="35283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caratteristiche produttive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adozione di sistemi di produzione biologica o integrata o di produzioni tipiche di qualità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it-IT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it-IT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sz="800" dirty="0" smtClean="0"/>
              <a:t>Annalisa Brighi, ALIMOS Soc. Coop. Cesena</a:t>
            </a:r>
            <a:endParaRPr lang="it-IT" sz="800" dirty="0"/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868680" y="692696"/>
            <a:ext cx="7406640" cy="1068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requisiti di qualità</a:t>
            </a: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700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700808"/>
            <a:ext cx="6922606" cy="34563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accoglienza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000" indent="-360000" algn="just">
              <a:spcBef>
                <a:spcPts val="0"/>
              </a:spcBef>
              <a:buBlip>
                <a:blip r:embed="rId2"/>
              </a:buBlip>
            </a:pP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almeno un servizio igienico riservato agli ospiti</a:t>
            </a:r>
          </a:p>
          <a:p>
            <a:pPr marL="360000" indent="-360000" algn="just">
              <a:spcBef>
                <a:spcPts val="0"/>
              </a:spcBef>
              <a:buBlip>
                <a:blip r:embed="rId2"/>
              </a:buBlip>
            </a:pP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000" indent="-360000" algn="just">
              <a:spcBef>
                <a:spcPts val="0"/>
              </a:spcBef>
              <a:buBlip>
                <a:blip r:embed="rId2"/>
              </a:buBlip>
            </a:pP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Locali idonei all’accoglienza e idonei</a:t>
            </a: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827584" y="620688"/>
            <a:ext cx="7406640" cy="5878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requisiti di qualità</a:t>
            </a: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9290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83128"/>
            <a:ext cx="6922606" cy="5072074"/>
          </a:xfrm>
        </p:spPr>
        <p:txBody>
          <a:bodyPr>
            <a:noAutofit/>
          </a:bodyPr>
          <a:lstStyle/>
          <a:p>
            <a:pPr marL="360000" indent="-360000" algn="just">
              <a:spcBef>
                <a:spcPts val="0"/>
              </a:spcBef>
              <a:buNone/>
            </a:pPr>
            <a:r>
              <a: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accoglienza</a:t>
            </a:r>
          </a:p>
          <a:p>
            <a:pPr marL="360000" indent="-360000" algn="just">
              <a:spcBef>
                <a:spcPts val="0"/>
              </a:spcBef>
              <a:buNone/>
            </a:pPr>
            <a:endParaRPr lang="it-IT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000" indent="-360000" algn="just">
              <a:spcBef>
                <a:spcPts val="0"/>
              </a:spcBef>
              <a:buBlip>
                <a:blip r:embed="rId2"/>
              </a:buBlip>
            </a:pP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adeguata </a:t>
            </a:r>
            <a:r>
              <a: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pulizia </a:t>
            </a: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dei luoghi prossimi al centro aziendale, che devono essere liberi da materiale d’ingombro, attrezzature in disuso o altro che possano costituire ostacolo, pericolo o comunque effetto sgradevole</a:t>
            </a: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601688" y="212430"/>
            <a:ext cx="7406640" cy="1068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requisiti di qualità</a:t>
            </a: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7883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8208912" cy="5904656"/>
          </a:xfrm>
        </p:spPr>
        <p:txBody>
          <a:bodyPr>
            <a:noAutofit/>
          </a:bodyPr>
          <a:lstStyle/>
          <a:p>
            <a:pPr algn="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Laboratorio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online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dedicato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alle imprese ricettive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e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ai fornitori di servizi bike e guide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FATTORIE DIDATTICHE</a:t>
            </a:r>
          </a:p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UN PARTNER CHE OFFRE ESPERIENZE AUTENTICHE NEL TERRITORIO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it-IT" sz="2400" i="1" dirty="0">
                <a:solidFill>
                  <a:schemeClr val="accent6">
                    <a:lumMod val="75000"/>
                  </a:schemeClr>
                </a:solidFill>
              </a:rPr>
              <a:t>Dimmi e dimenticherò. Mostrami e ricorderò. Coinvolgimi e capirò.” </a:t>
            </a:r>
            <a:endParaRPr lang="it-IT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webinar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sarà l’occasione per conoscere la rete delle fattorie didattiche: luogo di vita, d’incontro, di formazione e di emozione. 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Cosa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propongono e i requisiti per farne parte. 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Condividere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le potenzialità per la didattica attiva sul campo e l’accoglienza. </a:t>
            </a:r>
          </a:p>
        </p:txBody>
      </p:sp>
    </p:spTree>
    <p:extLst>
      <p:ext uri="{BB962C8B-B14F-4D97-AF65-F5344CB8AC3E}">
        <p14:creationId xmlns:p14="http://schemas.microsoft.com/office/powerpoint/2010/main" val="29971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83128"/>
            <a:ext cx="6922606" cy="5072074"/>
          </a:xfrm>
        </p:spPr>
        <p:txBody>
          <a:bodyPr>
            <a:noAutofit/>
          </a:bodyPr>
          <a:lstStyle/>
          <a:p>
            <a:pPr marL="360000" indent="-360000" algn="just">
              <a:spcBef>
                <a:spcPts val="0"/>
              </a:spcBef>
              <a:buNone/>
            </a:pPr>
            <a:r>
              <a: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accoglienza</a:t>
            </a:r>
          </a:p>
          <a:p>
            <a:pPr marL="360000" indent="-360000" algn="just">
              <a:spcBef>
                <a:spcPts val="0"/>
              </a:spcBef>
              <a:buNone/>
            </a:pPr>
            <a:endParaRPr lang="it-IT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000" indent="-360000" algn="just">
              <a:spcBef>
                <a:spcPts val="0"/>
              </a:spcBef>
              <a:buBlip>
                <a:blip r:embed="rId2"/>
              </a:buBlip>
            </a:pP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presenza di </a:t>
            </a:r>
            <a:r>
              <a: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aree delimitate </a:t>
            </a: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dove i bambini possano consumare la merenda e/o giocare in libertà e sicurezza</a:t>
            </a: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601688" y="212430"/>
            <a:ext cx="7406640" cy="1068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requisiti di qualità</a:t>
            </a: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5191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460784"/>
            <a:ext cx="7143800" cy="50006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didattica</a:t>
            </a:r>
            <a:endParaRPr lang="it-IT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000" lvl="0" indent="-360000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accoglienza di un 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numero di ospiti </a:t>
            </a: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proporzionato al numero di operatori presenti in azienda</a:t>
            </a:r>
          </a:p>
          <a:p>
            <a:pPr marL="360000" lvl="0" indent="-360000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fornitura di 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materiale didattico </a:t>
            </a: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supporto</a:t>
            </a:r>
          </a:p>
          <a:p>
            <a:pPr marL="360000" lvl="0" indent="-360000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condivisione, prima della visita, con gli insegnanti, degli 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obiettivi educativi </a:t>
            </a: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 raggiungere e il programma da realizzare con il gruppo</a:t>
            </a: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683568" y="391946"/>
            <a:ext cx="7406640" cy="1068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requisiti di qualità</a:t>
            </a: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7363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2107" y="1844824"/>
            <a:ext cx="7286676" cy="4664560"/>
          </a:xfrm>
        </p:spPr>
        <p:txBody>
          <a:bodyPr>
            <a:noAutofit/>
          </a:bodyPr>
          <a:lstStyle/>
          <a:p>
            <a:pPr marL="360000" indent="-36000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didattica</a:t>
            </a:r>
            <a:endParaRPr lang="it-IT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000" lvl="0" indent="-360000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it-IT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predisposizione dell’itinerario in funzione </a:t>
            </a:r>
            <a:r>
              <a:rPr lang="it-IT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dell’età degli ospiti </a:t>
            </a:r>
            <a:endParaRPr lang="it-IT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000" lvl="0" indent="-360000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it-IT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programmazione di un </a:t>
            </a:r>
            <a:r>
              <a:rPr lang="it-IT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approccio interattivo </a:t>
            </a:r>
            <a:r>
              <a:rPr lang="it-IT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 i soggetti che si incontreranno (chi gestisce la visita e gli ospiti)</a:t>
            </a: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683568" y="620688"/>
            <a:ext cx="7406640" cy="1068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requisiti di qualità</a:t>
            </a: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2778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1828" y="1628800"/>
            <a:ext cx="8126635" cy="4429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sicurezza</a:t>
            </a:r>
            <a:endParaRPr lang="it-IT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000" lvl="0" indent="-360000">
              <a:buBlip>
                <a:blip r:embed="rId2"/>
              </a:buBlip>
            </a:pP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rispetto delle 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norme sanitarie e di sicurezza </a:t>
            </a: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vigenti in materia, previste dalle norme di settore</a:t>
            </a:r>
          </a:p>
          <a:p>
            <a:pPr marL="360000" lvl="0" indent="-360000">
              <a:buBlip>
                <a:blip r:embed="rId2"/>
              </a:buBlip>
            </a:pP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predisposizione di 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un’assicurazione di responsabilità </a:t>
            </a: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civile che includa i rischi di intossicazione alimentare</a:t>
            </a:r>
          </a:p>
          <a:p>
            <a:pPr marL="360000" lvl="0" indent="-360000">
              <a:buBlip>
                <a:blip r:embed="rId2"/>
              </a:buBlip>
            </a:pP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inaccessibilità ai visitatori dei luoghi dove sono depositate le sostanze pericolose</a:t>
            </a:r>
          </a:p>
          <a:p>
            <a:pPr>
              <a:buNone/>
            </a:pP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itolo 3"/>
          <p:cNvSpPr txBox="1">
            <a:spLocks/>
          </p:cNvSpPr>
          <p:nvPr/>
        </p:nvSpPr>
        <p:spPr>
          <a:xfrm>
            <a:off x="621829" y="476672"/>
            <a:ext cx="7406640" cy="1068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requisiti di qualità</a:t>
            </a:r>
            <a:endParaRPr kumimoji="0" lang="it-IT" sz="5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7514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685" y="2204864"/>
            <a:ext cx="7208358" cy="3500462"/>
          </a:xfrm>
        </p:spPr>
        <p:txBody>
          <a:bodyPr>
            <a:noAutofit/>
          </a:bodyPr>
          <a:lstStyle/>
          <a:p>
            <a:pPr marL="360000" indent="-360000">
              <a:buNone/>
            </a:pPr>
            <a:r>
              <a:rPr lang="it-IT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sicurezza</a:t>
            </a:r>
          </a:p>
        </p:txBody>
      </p:sp>
      <p:sp>
        <p:nvSpPr>
          <p:cNvPr id="4" name="Titolo 3"/>
          <p:cNvSpPr txBox="1">
            <a:spLocks/>
          </p:cNvSpPr>
          <p:nvPr/>
        </p:nvSpPr>
        <p:spPr>
          <a:xfrm>
            <a:off x="467544" y="620688"/>
            <a:ext cx="7406640" cy="1068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requisiti di qualità</a:t>
            </a:r>
            <a:endParaRPr kumimoji="0" lang="it-IT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9354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/>
          </p:nvPr>
        </p:nvGraphicFramePr>
        <p:xfrm>
          <a:off x="1547664" y="-99392"/>
          <a:ext cx="7035694" cy="616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85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22818"/>
            <a:ext cx="7272808" cy="637778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23528" y="5424402"/>
            <a:ext cx="41764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600" dirty="0" smtClean="0">
                <a:solidFill>
                  <a:schemeClr val="bg1">
                    <a:lumMod val="50000"/>
                  </a:schemeClr>
                </a:solidFill>
              </a:rPr>
              <a:t>Target</a:t>
            </a:r>
            <a:endParaRPr lang="it-IT" sz="6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8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62068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L’ambiente della fattoria didattica </a:t>
            </a:r>
          </a:p>
          <a:p>
            <a:r>
              <a:rPr lang="it-IT" sz="3200" dirty="0" smtClean="0"/>
              <a:t>viene predisposto </a:t>
            </a:r>
            <a:r>
              <a:rPr lang="it-IT" sz="3200" dirty="0"/>
              <a:t>e adeguato all’accoglienza e alla didattica, </a:t>
            </a:r>
            <a:endParaRPr lang="it-IT" sz="3200" dirty="0" smtClean="0"/>
          </a:p>
          <a:p>
            <a:r>
              <a:rPr lang="it-IT" sz="3200" dirty="0" smtClean="0"/>
              <a:t>mirando </a:t>
            </a:r>
            <a:r>
              <a:rPr lang="it-IT" sz="3200" dirty="0"/>
              <a:t>al coinvolgimento </a:t>
            </a:r>
            <a:r>
              <a:rPr lang="it-IT" sz="3200" dirty="0" smtClean="0"/>
              <a:t>attivo </a:t>
            </a:r>
            <a:r>
              <a:rPr lang="it-IT" sz="3200" dirty="0"/>
              <a:t>del visitatore. </a:t>
            </a:r>
            <a:endParaRPr lang="it-IT" sz="3200" dirty="0" smtClean="0"/>
          </a:p>
          <a:p>
            <a:endParaRPr lang="it-IT" sz="3200" dirty="0"/>
          </a:p>
          <a:p>
            <a:r>
              <a:rPr lang="it-IT" sz="3200" dirty="0" smtClean="0"/>
              <a:t>La FD</a:t>
            </a:r>
          </a:p>
          <a:p>
            <a:r>
              <a:rPr lang="it-IT" sz="3200" dirty="0" smtClean="0"/>
              <a:t>sarà </a:t>
            </a:r>
            <a:r>
              <a:rPr lang="it-IT" sz="3200" dirty="0"/>
              <a:t>visitata e vissuta da un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target vario</a:t>
            </a:r>
            <a:r>
              <a:rPr lang="it-IT" sz="3200" dirty="0"/>
              <a:t>: </a:t>
            </a:r>
          </a:p>
          <a:p>
            <a:r>
              <a:rPr lang="it-IT" sz="3200" dirty="0" smtClean="0"/>
              <a:t>0-99 dai </a:t>
            </a:r>
            <a:r>
              <a:rPr lang="it-IT" sz="3200" dirty="0"/>
              <a:t>più piccoli, agli adolescenti, alle famiglie sino agli anziani.  </a:t>
            </a: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722792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619650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tabLst>
                <a:tab pos="900113" algn="l"/>
              </a:tabLst>
            </a:pPr>
            <a:r>
              <a:rPr lang="it-IT" sz="2400" dirty="0" smtClean="0">
                <a:ea typeface="Times New Roman" pitchFamily="18" charset="0"/>
                <a:cs typeface="Times New Roman" pitchFamily="18" charset="0"/>
              </a:rPr>
              <a:t> scuola infanzia</a:t>
            </a:r>
          </a:p>
        </p:txBody>
      </p:sp>
      <p:pic>
        <p:nvPicPr>
          <p:cNvPr id="5" name="Immagine 4" descr="Menzione_Che fatica...ma ci verrà l'insalata-Marzia Oli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82846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12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630932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tabLst>
                <a:tab pos="900113" algn="l"/>
              </a:tabLst>
            </a:pPr>
            <a:r>
              <a:rPr lang="it-IT" sz="2400" dirty="0" smtClean="0">
                <a:ea typeface="Times New Roman" pitchFamily="18" charset="0"/>
                <a:cs typeface="Times New Roman" pitchFamily="18" charset="0"/>
              </a:rPr>
              <a:t> scuola primaria</a:t>
            </a:r>
          </a:p>
        </p:txBody>
      </p:sp>
      <p:pic>
        <p:nvPicPr>
          <p:cNvPr id="5" name="Immagine 4" descr="clorofill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20" y="0"/>
            <a:ext cx="8568952" cy="642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2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520" y="1728618"/>
            <a:ext cx="20162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solidFill>
                  <a:schemeClr val="accent3">
                    <a:lumMod val="75000"/>
                  </a:schemeClr>
                </a:solidFill>
              </a:rPr>
              <a:t>albero </a:t>
            </a:r>
            <a:r>
              <a:rPr lang="it-IT" sz="4400" dirty="0">
                <a:solidFill>
                  <a:schemeClr val="accent3">
                    <a:lumMod val="75000"/>
                  </a:schemeClr>
                </a:solidFill>
              </a:rPr>
              <a:t>del </a:t>
            </a:r>
            <a:r>
              <a:rPr lang="it-IT" sz="4400" dirty="0" smtClean="0">
                <a:solidFill>
                  <a:schemeClr val="accent3">
                    <a:lumMod val="75000"/>
                  </a:schemeClr>
                </a:solidFill>
              </a:rPr>
              <a:t>cibo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</a:rPr>
              <a:t>cibo rappresenta </a:t>
            </a:r>
            <a:endParaRPr lang="it-IT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l'incontro 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</a:rPr>
              <a:t>di tanti aspetti 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diversi</a:t>
            </a: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che 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</a:rPr>
              <a:t>interagiscono tra 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loro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8285" t="9425" r="9903" b="1563"/>
          <a:stretch/>
        </p:blipFill>
        <p:spPr>
          <a:xfrm>
            <a:off x="2627784" y="0"/>
            <a:ext cx="6368048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65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8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tangolo 3"/>
          <p:cNvSpPr>
            <a:spLocks noChangeArrowheads="1"/>
          </p:cNvSpPr>
          <p:nvPr/>
        </p:nvSpPr>
        <p:spPr bwMode="auto">
          <a:xfrm>
            <a:off x="215751" y="6237312"/>
            <a:ext cx="727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FontTx/>
              <a:buBlip>
                <a:blip r:embed="rId3"/>
              </a:buBlip>
            </a:pPr>
            <a:r>
              <a:rPr lang="it-IT" altLang="it-IT" sz="2400" dirty="0">
                <a:cs typeface="Times New Roman" pitchFamily="18" charset="0"/>
              </a:rPr>
              <a:t> </a:t>
            </a:r>
            <a:r>
              <a:rPr lang="it-IT" altLang="it-IT" sz="2400" dirty="0" smtClean="0">
                <a:cs typeface="Times New Roman" pitchFamily="18" charset="0"/>
              </a:rPr>
              <a:t>scuola secondaria</a:t>
            </a:r>
            <a:endParaRPr lang="it-IT" altLang="it-IT" sz="2400" dirty="0">
              <a:cs typeface="Times New Roman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6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623731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tabLst>
                <a:tab pos="900113" algn="l"/>
              </a:tabLst>
            </a:pPr>
            <a:r>
              <a:rPr lang="it-IT" sz="2400" dirty="0" smtClean="0">
                <a:ea typeface="Times New Roman" pitchFamily="18" charset="0"/>
                <a:cs typeface="Times New Roman" pitchFamily="18" charset="0"/>
              </a:rPr>
              <a:t> università</a:t>
            </a:r>
          </a:p>
        </p:txBody>
      </p:sp>
      <p:pic>
        <p:nvPicPr>
          <p:cNvPr id="6" name="Immagine 5" descr="IMG_3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896499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3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B767-848A-480B-B3CE-FC5EFFDDEFB1}" type="slidenum">
              <a:rPr lang="it-IT" smtClean="0"/>
              <a:pPr/>
              <a:t>33</a:t>
            </a:fld>
            <a:endParaRPr lang="it-IT" dirty="0"/>
          </a:p>
        </p:txBody>
      </p:sp>
      <p:pic>
        <p:nvPicPr>
          <p:cNvPr id="8" name="Immagine 7" descr="DSCN28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6632"/>
            <a:ext cx="5328593" cy="399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3"/>
          <p:cNvSpPr>
            <a:spLocks noChangeArrowheads="1"/>
          </p:cNvSpPr>
          <p:nvPr/>
        </p:nvSpPr>
        <p:spPr bwMode="auto">
          <a:xfrm>
            <a:off x="214313" y="5657210"/>
            <a:ext cx="72723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FontTx/>
              <a:buBlip>
                <a:blip r:embed="rId3"/>
              </a:buBlip>
            </a:pPr>
            <a:r>
              <a:rPr lang="it-IT" altLang="it-IT" sz="2400" dirty="0">
                <a:cs typeface="Times New Roman" pitchFamily="18" charset="0"/>
              </a:rPr>
              <a:t> </a:t>
            </a:r>
            <a:r>
              <a:rPr lang="it-IT" altLang="it-IT" sz="2400" dirty="0" smtClean="0">
                <a:cs typeface="Times New Roman" pitchFamily="18" charset="0"/>
              </a:rPr>
              <a:t>stage formativi FSE</a:t>
            </a:r>
          </a:p>
          <a:p>
            <a:pPr>
              <a:spcAft>
                <a:spcPts val="1200"/>
              </a:spcAft>
              <a:buFontTx/>
              <a:buBlip>
                <a:blip r:embed="rId3"/>
              </a:buBlip>
            </a:pPr>
            <a:r>
              <a:rPr lang="it-IT" altLang="it-IT" sz="2400" dirty="0" smtClean="0">
                <a:cs typeface="Times New Roman" pitchFamily="18" charset="0"/>
              </a:rPr>
              <a:t>Alternanza scuola-lavoro</a:t>
            </a:r>
            <a:endParaRPr lang="it-IT" altLang="it-IT" sz="2400" dirty="0">
              <a:cs typeface="Times New Roman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34314"/>
            <a:ext cx="4153785" cy="3115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610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1680" y="6021288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tabLst>
                <a:tab pos="900113" algn="l"/>
              </a:tabLst>
            </a:pPr>
            <a:r>
              <a:rPr lang="it-IT" sz="2400" dirty="0" smtClean="0">
                <a:ea typeface="Times New Roman" pitchFamily="18" charset="0"/>
                <a:cs typeface="Times New Roman" pitchFamily="18" charset="0"/>
              </a:rPr>
              <a:t> gruppi di disabili</a:t>
            </a:r>
          </a:p>
        </p:txBody>
      </p:sp>
      <p:pic>
        <p:nvPicPr>
          <p:cNvPr id="5" name="Immagine 4" descr="4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6632"/>
            <a:ext cx="3240360" cy="656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299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43608" y="602128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tabLst>
                <a:tab pos="900113" algn="l"/>
              </a:tabLst>
            </a:pPr>
            <a:r>
              <a:rPr lang="it-IT" sz="2400" dirty="0" smtClean="0">
                <a:ea typeface="Times New Roman" pitchFamily="18" charset="0"/>
                <a:cs typeface="Times New Roman" pitchFamily="18" charset="0"/>
              </a:rPr>
              <a:t> gruppi di anziani</a:t>
            </a:r>
          </a:p>
        </p:txBody>
      </p:sp>
      <p:pic>
        <p:nvPicPr>
          <p:cNvPr id="5" name="Immagine 4" descr="DSCN6056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4576916" cy="621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885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31640" y="6119917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tabLst>
                <a:tab pos="900113" algn="l"/>
              </a:tabLst>
            </a:pPr>
            <a:r>
              <a:rPr lang="it-IT" sz="2400" dirty="0" smtClean="0">
                <a:ea typeface="Times New Roman" pitchFamily="18" charset="0"/>
                <a:cs typeface="Times New Roman" pitchFamily="18" charset="0"/>
              </a:rPr>
              <a:t> tecnici</a:t>
            </a:r>
          </a:p>
        </p:txBody>
      </p:sp>
      <p:pic>
        <p:nvPicPr>
          <p:cNvPr id="6" name="Immagine 5" descr="IMG_3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16632"/>
            <a:ext cx="4392488" cy="658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347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619756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tabLst>
                <a:tab pos="900113" algn="l"/>
              </a:tabLst>
            </a:pPr>
            <a:r>
              <a:rPr lang="it-IT" sz="2400" dirty="0" smtClean="0">
                <a:ea typeface="Times New Roman" pitchFamily="18" charset="0"/>
                <a:cs typeface="Times New Roman" pitchFamily="18" charset="0"/>
              </a:rPr>
              <a:t> famiglie</a:t>
            </a:r>
          </a:p>
        </p:txBody>
      </p:sp>
      <p:pic>
        <p:nvPicPr>
          <p:cNvPr id="5" name="Immagine 4" descr="Menzione_Apicoltori in erba-D'Amato Clau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712968" cy="621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479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8784976" cy="61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0344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8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88640"/>
            <a:ext cx="9169557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84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13"/>
          <p:cNvSpPr txBox="1">
            <a:spLocks noChangeArrowheads="1"/>
          </p:cNvSpPr>
          <p:nvPr/>
        </p:nvSpPr>
        <p:spPr bwMode="auto">
          <a:xfrm>
            <a:off x="251520" y="260648"/>
            <a:ext cx="201622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Come </a:t>
            </a:r>
            <a:r>
              <a:rPr lang="it-IT" sz="240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 piccoli </a:t>
            </a:r>
            <a:r>
              <a:rPr lang="it-IT" sz="24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percepiscono </a:t>
            </a:r>
            <a:r>
              <a:rPr lang="it-IT" sz="24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l’agricoltura </a:t>
            </a:r>
            <a:r>
              <a:rPr lang="it-IT" sz="24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e l’origine dei prodotti?</a:t>
            </a:r>
          </a:p>
          <a:p>
            <a:endParaRPr lang="it-IT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 un’indagine </a:t>
            </a:r>
            <a:r>
              <a:rPr lang="it-IT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 2400 bambini di età compresa tra i 9 e 10 anni di diversi Paesi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europei ….</a:t>
            </a:r>
          </a:p>
          <a:p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1400" dirty="0" err="1" smtClean="0">
                <a:latin typeface="Calibri" pitchFamily="34" charset="0"/>
                <a:cs typeface="Calibri" pitchFamily="34" charset="0"/>
              </a:rPr>
              <a:t>Ceja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 - Consiglio europeo dei giovani agricoltori</a:t>
            </a:r>
          </a:p>
          <a:p>
            <a:endParaRPr lang="it-IT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magine 6" descr="foto 003.jpg"/>
          <p:cNvPicPr>
            <a:picLocks noChangeAspect="1"/>
          </p:cNvPicPr>
          <p:nvPr/>
        </p:nvPicPr>
        <p:blipFill rotWithShape="1">
          <a:blip r:embed="rId3" cstate="email"/>
          <a:srcRect l="7725" r="12345"/>
          <a:stretch/>
        </p:blipFill>
        <p:spPr>
          <a:xfrm>
            <a:off x="2339752" y="0"/>
            <a:ext cx="6934930" cy="691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757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9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1" y="188640"/>
            <a:ext cx="8845927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26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5577915" cy="6476232"/>
          </a:xfrm>
        </p:spPr>
      </p:pic>
    </p:spTree>
    <p:extLst>
      <p:ext uri="{BB962C8B-B14F-4D97-AF65-F5344CB8AC3E}">
        <p14:creationId xmlns:p14="http://schemas.microsoft.com/office/powerpoint/2010/main" val="34192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28E6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28E6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827584" y="1844824"/>
            <a:ext cx="7848872" cy="23083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28E6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800" b="1" dirty="0" smtClean="0"/>
              <a:t>Perché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800" dirty="0" smtClean="0"/>
              <a:t>dovremmo andare nelle fattorie didattiche ?</a:t>
            </a:r>
          </a:p>
        </p:txBody>
      </p:sp>
    </p:spTree>
    <p:extLst>
      <p:ext uri="{BB962C8B-B14F-4D97-AF65-F5344CB8AC3E}">
        <p14:creationId xmlns:p14="http://schemas.microsoft.com/office/powerpoint/2010/main" val="31873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796908"/>
          </a:xfrm>
        </p:spPr>
        <p:txBody>
          <a:bodyPr>
            <a:noAutofit/>
          </a:bodyPr>
          <a:lstStyle/>
          <a:p>
            <a:r>
              <a:rPr lang="it-IT" sz="2000" dirty="0" smtClean="0"/>
              <a:t>Gli aspetti che rendono la fattoria didattica un laboratorio significativo ed irrinunciabile per l’educazione di bambini, ragazzi e adulti !</a:t>
            </a:r>
            <a:endParaRPr lang="it-IT" sz="2000" dirty="0"/>
          </a:p>
        </p:txBody>
      </p:sp>
      <p:graphicFrame>
        <p:nvGraphicFramePr>
          <p:cNvPr id="14" name="Segnaposto contenuto 13"/>
          <p:cNvGraphicFramePr>
            <a:graphicFrameLocks noGrp="1"/>
          </p:cNvGraphicFramePr>
          <p:nvPr>
            <p:ph idx="1"/>
          </p:nvPr>
        </p:nvGraphicFramePr>
        <p:xfrm>
          <a:off x="1142976" y="928670"/>
          <a:ext cx="778671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874162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50484" y="1321315"/>
            <a:ext cx="7488832" cy="50167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</a:rPr>
              <a:t>è vera!</a:t>
            </a:r>
          </a:p>
          <a:p>
            <a:endParaRPr lang="it-IT" dirty="0" smtClean="0"/>
          </a:p>
          <a:p>
            <a:r>
              <a:rPr lang="it-IT" sz="3200" dirty="0"/>
              <a:t>u</a:t>
            </a:r>
            <a:r>
              <a:rPr lang="it-IT" sz="3200" dirty="0" smtClean="0"/>
              <a:t>n’azienda che funziona …</a:t>
            </a:r>
          </a:p>
          <a:p>
            <a:r>
              <a:rPr lang="it-IT" sz="3200" dirty="0"/>
              <a:t>c</a:t>
            </a:r>
            <a:r>
              <a:rPr lang="it-IT" sz="3200" dirty="0" smtClean="0"/>
              <a:t>he produce</a:t>
            </a:r>
          </a:p>
          <a:p>
            <a:r>
              <a:rPr lang="it-IT" sz="3200" dirty="0"/>
              <a:t>c</a:t>
            </a:r>
            <a:r>
              <a:rPr lang="it-IT" sz="3200" dirty="0" smtClean="0"/>
              <a:t>he commercializza</a:t>
            </a:r>
          </a:p>
          <a:p>
            <a:endParaRPr lang="it-IT" sz="3200" dirty="0" smtClean="0"/>
          </a:p>
          <a:p>
            <a:r>
              <a:rPr lang="it-IT" sz="3200" dirty="0" smtClean="0"/>
              <a:t>VERE piante e animali</a:t>
            </a:r>
          </a:p>
          <a:p>
            <a:r>
              <a:rPr lang="it-IT" sz="3200" dirty="0"/>
              <a:t>o</a:t>
            </a:r>
            <a:r>
              <a:rPr lang="it-IT" sz="3200" dirty="0" smtClean="0"/>
              <a:t>dori, puzze, terra, fango, caldo freddo </a:t>
            </a:r>
            <a:r>
              <a:rPr lang="it-IT" sz="3200" dirty="0" err="1" smtClean="0"/>
              <a:t>ecc</a:t>
            </a:r>
            <a:r>
              <a:rPr lang="it-IT" sz="3200" dirty="0" smtClean="0"/>
              <a:t>….</a:t>
            </a:r>
          </a:p>
          <a:p>
            <a:endParaRPr lang="it-IT" sz="2400" dirty="0" smtClean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11560" y="260648"/>
            <a:ext cx="7766680" cy="854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L’azienda</a:t>
            </a:r>
            <a:endParaRPr kumimoji="0" lang="it-IT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988" y="6509896"/>
            <a:ext cx="281050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3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483768" y="1652607"/>
            <a:ext cx="39604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NO</a:t>
            </a:r>
            <a:r>
              <a:rPr lang="it-IT" sz="2400" dirty="0" smtClean="0"/>
              <a:t> è scolastica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051720" y="2372687"/>
            <a:ext cx="504056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NO</a:t>
            </a:r>
          </a:p>
          <a:p>
            <a:r>
              <a:rPr lang="it-IT" sz="2400" dirty="0" smtClean="0"/>
              <a:t>Alle lunghe spiegazioni </a:t>
            </a:r>
          </a:p>
          <a:p>
            <a:r>
              <a:rPr lang="it-IT" sz="2400" dirty="0" smtClean="0"/>
              <a:t>Alla lettura di cartelli pieni di nozioni</a:t>
            </a:r>
          </a:p>
          <a:p>
            <a:r>
              <a:rPr lang="it-IT" sz="2400" dirty="0" smtClean="0"/>
              <a:t>Alla visione di filmati</a:t>
            </a:r>
          </a:p>
          <a:p>
            <a:r>
              <a:rPr lang="it-IT" sz="2400" dirty="0" smtClean="0"/>
              <a:t>All’ascolto di musiche registrate …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051720" y="4604935"/>
            <a:ext cx="511256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NON E’</a:t>
            </a:r>
          </a:p>
          <a:p>
            <a:r>
              <a:rPr lang="it-IT" sz="2400" dirty="0" smtClean="0"/>
              <a:t>un impegnare il tempo, che è sempre poco …</a:t>
            </a:r>
            <a:endParaRPr lang="it-IT" sz="2400" dirty="0"/>
          </a:p>
        </p:txBody>
      </p:sp>
      <p:sp>
        <p:nvSpPr>
          <p:cNvPr id="10" name="Freccia circolare a sinistra 9"/>
          <p:cNvSpPr/>
          <p:nvPr/>
        </p:nvSpPr>
        <p:spPr>
          <a:xfrm>
            <a:off x="7236296" y="1796623"/>
            <a:ext cx="864096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ircolare a destra 12"/>
          <p:cNvSpPr/>
          <p:nvPr/>
        </p:nvSpPr>
        <p:spPr>
          <a:xfrm>
            <a:off x="683568" y="1724615"/>
            <a:ext cx="1152128" cy="36724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67544" y="255762"/>
            <a:ext cx="6958518" cy="85452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 azienda l’esperienza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988" y="6509896"/>
            <a:ext cx="281050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1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260648"/>
            <a:ext cx="8280920" cy="55707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it-IT" sz="2800" i="1" dirty="0" smtClean="0"/>
          </a:p>
          <a:p>
            <a:pPr algn="ctr"/>
            <a:r>
              <a:rPr lang="it-IT" sz="3200" dirty="0" smtClean="0"/>
              <a:t>Nei luoghi dove viviamo e che frequentiamo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movimento</a:t>
            </a:r>
            <a:r>
              <a:rPr lang="it-IT" sz="3200" dirty="0">
                <a:solidFill>
                  <a:schemeClr val="accent2">
                    <a:lumMod val="75000"/>
                  </a:schemeClr>
                </a:solidFill>
              </a:rPr>
              <a:t> è bandito</a:t>
            </a: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</a:rPr>
              <a:t>perché ritenuto distraente</a:t>
            </a:r>
          </a:p>
          <a:p>
            <a:pPr algn="ctr"/>
            <a:endParaRPr lang="it-IT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</a:rPr>
              <a:t>l’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esperienza</a:t>
            </a: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sensoriale</a:t>
            </a:r>
          </a:p>
          <a:p>
            <a:pPr algn="ctr"/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</a:rPr>
              <a:t>viene svalorizzata</a:t>
            </a:r>
          </a:p>
          <a:p>
            <a:pPr algn="ctr"/>
            <a:endParaRPr lang="it-IT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manipolazione creativa </a:t>
            </a:r>
            <a:endParaRPr lang="it-IT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</a:rPr>
              <a:t>viene completamente negata!</a:t>
            </a:r>
          </a:p>
          <a:p>
            <a:pPr algn="ctr"/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510178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738950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27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404664"/>
            <a:ext cx="7776864" cy="60785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4">
                    <a:lumMod val="50000"/>
                  </a:schemeClr>
                </a:solidFill>
              </a:rPr>
              <a:t>IL BISOGNO DI VIVERE ALCUNE ESPERIENZE FONDAMENTALI </a:t>
            </a:r>
            <a:r>
              <a:rPr lang="it-IT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come: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Esplorare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Scoprire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Sperimentare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Corre e esaltare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Rischiare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Superare ostacoli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Manipolare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Costruire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Aggiustare</a:t>
            </a:r>
          </a:p>
          <a:p>
            <a:pPr algn="ctr"/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Potersi meravigliare e sorprendere</a:t>
            </a:r>
            <a:endParaRPr lang="it-IT" sz="32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72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9552" y="117693"/>
            <a:ext cx="820891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I DIRITTI NATURALI DI BIMBI E BIMBE</a:t>
            </a:r>
          </a:p>
          <a:p>
            <a:endParaRPr lang="it-IT" sz="800" dirty="0"/>
          </a:p>
          <a:p>
            <a:r>
              <a:rPr lang="it-IT" sz="1600" dirty="0"/>
              <a:t>1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DIRITTO ALL'OZIO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/>
              <a:t>a vivere momenti di tempo non programmato dagli adulti</a:t>
            </a:r>
          </a:p>
          <a:p>
            <a:endParaRPr lang="it-IT" sz="1600" dirty="0"/>
          </a:p>
          <a:p>
            <a:r>
              <a:rPr lang="it-IT" sz="1600" dirty="0"/>
              <a:t>2 </a:t>
            </a:r>
            <a:r>
              <a:rPr lang="it-IT" sz="1600" dirty="0" smtClean="0"/>
              <a:t>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IL DIRITTO A SPORCARSI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/>
              <a:t>a giocare con la sabbia, la terra, l'erba, le foglie, l'acqua, i sassi, i rametti</a:t>
            </a:r>
          </a:p>
          <a:p>
            <a:endParaRPr lang="it-IT" sz="1600" dirty="0"/>
          </a:p>
          <a:p>
            <a:r>
              <a:rPr lang="it-IT" sz="1600" dirty="0"/>
              <a:t>3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DIRITTO AGLI ODORI </a:t>
            </a:r>
            <a:r>
              <a:rPr lang="it-IT" sz="1400" dirty="0" smtClean="0"/>
              <a:t>a </a:t>
            </a:r>
            <a:r>
              <a:rPr lang="it-IT" sz="1400" dirty="0"/>
              <a:t>percepire il gusto degli odori, riconoscere i profumi offerti dalla natura</a:t>
            </a:r>
          </a:p>
          <a:p>
            <a:endParaRPr lang="it-IT" sz="1600" dirty="0"/>
          </a:p>
          <a:p>
            <a:r>
              <a:rPr lang="it-IT" sz="1600" dirty="0"/>
              <a:t>4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DIRITTO AL DIALOGO </a:t>
            </a:r>
            <a:r>
              <a:rPr lang="it-IT" sz="1400" dirty="0" smtClean="0"/>
              <a:t>ad </a:t>
            </a:r>
            <a:r>
              <a:rPr lang="it-IT" sz="1400" dirty="0"/>
              <a:t>ascoltatore e poter prendere la parola, interloquire e dialogare</a:t>
            </a:r>
          </a:p>
          <a:p>
            <a:endParaRPr lang="it-IT" sz="1600" dirty="0"/>
          </a:p>
          <a:p>
            <a:r>
              <a:rPr lang="it-IT" sz="1600" dirty="0"/>
              <a:t>5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DIRITTO ALL'USO DELLE MANI </a:t>
            </a:r>
            <a:r>
              <a:rPr lang="it-IT" sz="1400" dirty="0" smtClean="0"/>
              <a:t>a </a:t>
            </a:r>
            <a:r>
              <a:rPr lang="it-IT" sz="1400" dirty="0"/>
              <a:t>piantare chiodi, segare e raspare legni, scartavetrare,</a:t>
            </a:r>
          </a:p>
          <a:p>
            <a:r>
              <a:rPr lang="it-IT" sz="1400" dirty="0"/>
              <a:t>incollare, plasmare la creta, legare corde</a:t>
            </a:r>
            <a:r>
              <a:rPr lang="it-IT" sz="1400" dirty="0" smtClean="0"/>
              <a:t>, accendere </a:t>
            </a:r>
            <a:r>
              <a:rPr lang="it-IT" sz="1400" dirty="0"/>
              <a:t>un fuoco</a:t>
            </a:r>
          </a:p>
          <a:p>
            <a:endParaRPr lang="it-IT" sz="1600" dirty="0"/>
          </a:p>
          <a:p>
            <a:r>
              <a:rPr lang="it-IT" sz="1600" dirty="0"/>
              <a:t>6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DIRITTO AD UN BUON INIZIO </a:t>
            </a:r>
            <a:r>
              <a:rPr lang="it-IT" sz="1400" dirty="0" smtClean="0"/>
              <a:t>a </a:t>
            </a:r>
            <a:r>
              <a:rPr lang="it-IT" sz="1400" dirty="0"/>
              <a:t>mangiare cibi sani fin dalla nascita, bere acqua pulita e respirare aria pura</a:t>
            </a:r>
          </a:p>
          <a:p>
            <a:endParaRPr lang="it-IT" sz="1600" dirty="0"/>
          </a:p>
          <a:p>
            <a:r>
              <a:rPr lang="it-IT" sz="1600" dirty="0"/>
              <a:t>7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DIRITTO ALLA STRADA </a:t>
            </a:r>
            <a:r>
              <a:rPr lang="it-IT" sz="1400" dirty="0" smtClean="0"/>
              <a:t>a </a:t>
            </a:r>
            <a:r>
              <a:rPr lang="it-IT" sz="1400" dirty="0"/>
              <a:t>giocare in piazza liberamente, a camminare per le strade</a:t>
            </a:r>
          </a:p>
          <a:p>
            <a:endParaRPr lang="it-IT" sz="1600" dirty="0"/>
          </a:p>
          <a:p>
            <a:r>
              <a:rPr lang="it-IT" sz="1600" dirty="0"/>
              <a:t>8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DIRITTO AL SELVAGGIO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/>
              <a:t>a costruire un rifugio-gioco nei </a:t>
            </a:r>
            <a:r>
              <a:rPr lang="it-IT" sz="1400" dirty="0" smtClean="0"/>
              <a:t>boschetti, ad </a:t>
            </a:r>
            <a:r>
              <a:rPr lang="it-IT" sz="1400" dirty="0"/>
              <a:t>avere canneti in cui nascondersi, alberi su cui arrampicarsi</a:t>
            </a:r>
          </a:p>
          <a:p>
            <a:endParaRPr lang="it-IT" sz="1600" dirty="0"/>
          </a:p>
          <a:p>
            <a:r>
              <a:rPr lang="it-IT" sz="1600" dirty="0"/>
              <a:t>9 </a:t>
            </a:r>
            <a:r>
              <a:rPr lang="it-IT" sz="1600" dirty="0" smtClean="0"/>
              <a:t>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IL DIRITTO AL SILENZIO </a:t>
            </a:r>
            <a:r>
              <a:rPr lang="it-IT" sz="1400" dirty="0" smtClean="0"/>
              <a:t>ad </a:t>
            </a:r>
            <a:r>
              <a:rPr lang="it-IT" sz="1400" dirty="0"/>
              <a:t>ascoltare il soffio del vento, il canto degli uccelli, il gorgogliare dell'acqua</a:t>
            </a:r>
          </a:p>
          <a:p>
            <a:endParaRPr lang="it-IT" sz="800" dirty="0"/>
          </a:p>
          <a:p>
            <a:r>
              <a:rPr lang="it-IT" sz="1600" dirty="0" smtClean="0"/>
              <a:t>10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DIRITTO ALLE SFUMATURE </a:t>
            </a:r>
            <a:r>
              <a:rPr lang="it-IT" sz="1400" dirty="0" smtClean="0"/>
              <a:t>a </a:t>
            </a:r>
            <a:r>
              <a:rPr lang="it-IT" sz="1400" dirty="0"/>
              <a:t>vedere il sorgere del sole e il suo tramonto, ad ammirare, nella notte, la luna e le </a:t>
            </a:r>
            <a:r>
              <a:rPr lang="it-IT" sz="1400" dirty="0" smtClean="0"/>
              <a:t>stelle</a:t>
            </a:r>
          </a:p>
          <a:p>
            <a:endParaRPr lang="it-IT" sz="800" dirty="0"/>
          </a:p>
          <a:p>
            <a:r>
              <a:rPr lang="it-IT" sz="1600" i="1" dirty="0"/>
              <a:t>Gianfranco </a:t>
            </a:r>
            <a:r>
              <a:rPr lang="it-IT" sz="1600" i="1" dirty="0" err="1" smtClean="0"/>
              <a:t>Zavalloni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15001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13"/>
          <p:cNvSpPr txBox="1">
            <a:spLocks noChangeArrowheads="1"/>
          </p:cNvSpPr>
          <p:nvPr/>
        </p:nvSpPr>
        <p:spPr bwMode="auto">
          <a:xfrm>
            <a:off x="7139111" y="2348880"/>
            <a:ext cx="2196657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 </a:t>
            </a:r>
            <a:r>
              <a:rPr lang="it-IT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50% non </a:t>
            </a:r>
            <a:r>
              <a:rPr lang="it-IT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</a:t>
            </a:r>
          </a:p>
          <a:p>
            <a:pPr>
              <a:spcAft>
                <a:spcPts val="1800"/>
              </a:spcAft>
            </a:pPr>
            <a:r>
              <a:rPr lang="it-IT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 </a:t>
            </a:r>
            <a:r>
              <a:rPr lang="it-IT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dove viene lo </a:t>
            </a:r>
            <a:r>
              <a:rPr lang="it-IT" sz="2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zucchero</a:t>
            </a:r>
          </a:p>
          <a:p>
            <a:pPr>
              <a:spcAft>
                <a:spcPts val="1800"/>
              </a:spcAft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 </a:t>
            </a:r>
            <a:r>
              <a:rPr lang="it-IT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75% ignora l’origine del </a:t>
            </a:r>
            <a:r>
              <a:rPr lang="it-IT" sz="24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cotone </a:t>
            </a:r>
            <a:endParaRPr lang="it-IT" sz="2400" b="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solo </a:t>
            </a:r>
            <a:r>
              <a:rPr lang="it-IT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 40% collega il </a:t>
            </a:r>
            <a:r>
              <a:rPr lang="it-IT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pane</a:t>
            </a:r>
            <a:r>
              <a:rPr lang="it-IT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t-IT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a</a:t>
            </a:r>
            <a:r>
              <a:rPr lang="it-IT" sz="2400" b="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it-IT" sz="2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grano </a:t>
            </a:r>
            <a:r>
              <a:rPr lang="it-IT" sz="2400" b="0" dirty="0">
                <a:latin typeface="Calibri" pitchFamily="34" charset="0"/>
                <a:cs typeface="Calibri" pitchFamily="34" charset="0"/>
              </a:rPr>
              <a:t>e alla </a:t>
            </a:r>
            <a:r>
              <a:rPr lang="it-IT" sz="24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farina 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it-IT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39111" y="980728"/>
            <a:ext cx="2007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 risultati non sono proprio incoraggianti</a:t>
            </a:r>
          </a:p>
        </p:txBody>
      </p:sp>
      <p:pic>
        <p:nvPicPr>
          <p:cNvPr id="7" name="Immagine 6" descr="1 Guiduzzi Lisa - La fragola di prima mano.JPG"/>
          <p:cNvPicPr>
            <a:picLocks noChangeAspect="1"/>
          </p:cNvPicPr>
          <p:nvPr/>
        </p:nvPicPr>
        <p:blipFill rotWithShape="1">
          <a:blip r:embed="rId3" cstate="email"/>
          <a:srcRect l="8955" t="1153" r="7357"/>
          <a:stretch/>
        </p:blipFill>
        <p:spPr>
          <a:xfrm>
            <a:off x="8359" y="-14114"/>
            <a:ext cx="7021016" cy="685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218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484784"/>
            <a:ext cx="813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/>
              <a:t>L’apprendimento </a:t>
            </a:r>
            <a:r>
              <a:rPr lang="it-IT" sz="3600" dirty="0"/>
              <a:t>indotto </a:t>
            </a:r>
            <a:r>
              <a:rPr lang="it-IT" sz="3600" b="1" dirty="0"/>
              <a:t>dall’esperienza attiva e manipolativa sulla </a:t>
            </a:r>
            <a:r>
              <a:rPr lang="it-IT" sz="3600" b="1" dirty="0" smtClean="0"/>
              <a:t>realtà</a:t>
            </a:r>
          </a:p>
          <a:p>
            <a:endParaRPr lang="it-IT" sz="3600" b="1" dirty="0" smtClean="0"/>
          </a:p>
          <a:p>
            <a:endParaRPr lang="it-IT" sz="3600" dirty="0" smtClean="0"/>
          </a:p>
          <a:p>
            <a:r>
              <a:rPr lang="it-IT" sz="3600" dirty="0" smtClean="0"/>
              <a:t>è </a:t>
            </a:r>
            <a:r>
              <a:rPr lang="it-IT" sz="3600" dirty="0"/>
              <a:t>un apprendimento di gran lunga meno faticoso rispetto a quello esclusivamente </a:t>
            </a:r>
            <a:r>
              <a:rPr lang="it-IT" sz="3600" dirty="0" smtClean="0"/>
              <a:t>intellettuale</a:t>
            </a:r>
          </a:p>
          <a:p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988" y="6509896"/>
            <a:ext cx="2810500" cy="329213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>
            <a:off x="7055182" y="2492896"/>
            <a:ext cx="100811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358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/>
          </p:nvPr>
        </p:nvGraphicFramePr>
        <p:xfrm>
          <a:off x="1475656" y="692696"/>
          <a:ext cx="64807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966429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476672"/>
            <a:ext cx="8015316" cy="2016224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endParaRPr lang="it-IT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200" b="1" dirty="0" err="1" smtClean="0">
                <a:solidFill>
                  <a:schemeClr val="accent2">
                    <a:lumMod val="75000"/>
                  </a:schemeClr>
                </a:solidFill>
              </a:rPr>
              <a:t>Agri-formatori</a:t>
            </a:r>
            <a:endParaRPr lang="it-IT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200" dirty="0" smtClean="0"/>
              <a:t>Sono gli stessi agricoltori che accolgono, formano ed educano gli ospiti</a:t>
            </a:r>
          </a:p>
        </p:txBody>
      </p:sp>
    </p:spTree>
    <p:extLst>
      <p:ext uri="{BB962C8B-B14F-4D97-AF65-F5344CB8AC3E}">
        <p14:creationId xmlns:p14="http://schemas.microsoft.com/office/powerpoint/2010/main" val="2348102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476672"/>
            <a:ext cx="8015316" cy="5760640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Sviluppo economico in sintonia con l’ambiente</a:t>
            </a:r>
            <a:endParaRPr lang="it-IT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200" dirty="0" smtClean="0"/>
              <a:t>Solida alleanza tra produttori agricoli</a:t>
            </a:r>
            <a:r>
              <a:rPr lang="it-IT" sz="3200" dirty="0"/>
              <a:t> </a:t>
            </a:r>
            <a:r>
              <a:rPr lang="it-IT" sz="3200" dirty="0" smtClean="0"/>
              <a:t>e cittadini </a:t>
            </a:r>
          </a:p>
          <a:p>
            <a:pPr indent="0">
              <a:spcBef>
                <a:spcPts val="0"/>
              </a:spcBef>
              <a:buNone/>
            </a:pPr>
            <a:r>
              <a:rPr lang="it-IT" sz="1800" dirty="0" smtClean="0"/>
              <a:t>“</a:t>
            </a:r>
            <a:r>
              <a:rPr lang="it-IT" sz="1800" i="1" dirty="0" smtClean="0"/>
              <a:t>La vera urna elettorale oggi è in realtà il carrello della spesa</a:t>
            </a:r>
            <a:r>
              <a:rPr lang="it-IT" sz="1800" dirty="0" smtClean="0"/>
              <a:t>” (</a:t>
            </a:r>
            <a:r>
              <a:rPr lang="it-IT" sz="1800" dirty="0" err="1" smtClean="0"/>
              <a:t>A.Zanotelli</a:t>
            </a:r>
            <a:r>
              <a:rPr lang="it-IT" sz="1800" dirty="0" smtClean="0"/>
              <a:t> – </a:t>
            </a:r>
            <a:r>
              <a:rPr lang="it-IT" sz="1800" dirty="0" err="1" smtClean="0"/>
              <a:t>B.Grillo</a:t>
            </a:r>
            <a:r>
              <a:rPr lang="it-IT" sz="1800" dirty="0" smtClean="0"/>
              <a:t>)</a:t>
            </a:r>
          </a:p>
          <a:p>
            <a:pPr indent="0">
              <a:buNone/>
            </a:pPr>
            <a:r>
              <a:rPr lang="it-IT" sz="3200" dirty="0" smtClean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287763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323528" y="831195"/>
            <a:ext cx="828092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b="1" dirty="0" smtClean="0">
                <a:solidFill>
                  <a:srgbClr val="3B3636"/>
                </a:solidFill>
              </a:rPr>
              <a:t> L’ecosistema della fattoria: </a:t>
            </a:r>
            <a:r>
              <a:rPr lang="it-IT" altLang="it-IT" dirty="0" smtClean="0">
                <a:solidFill>
                  <a:srgbClr val="3B3636"/>
                </a:solidFill>
              </a:rPr>
              <a:t>spazi naturali, siepi, organismi utili e dannosi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b="1" dirty="0" smtClean="0">
                <a:solidFill>
                  <a:srgbClr val="3B3636"/>
                </a:solidFill>
              </a:rPr>
              <a:t> La fattoria produttiva: </a:t>
            </a:r>
            <a:r>
              <a:rPr lang="it-IT" altLang="it-IT" dirty="0" smtClean="0">
                <a:solidFill>
                  <a:srgbClr val="3B3636"/>
                </a:solidFill>
              </a:rPr>
              <a:t>conoscenza e funzione dei locali di produzione, di macchinari e attrezzi impiegati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dirty="0" smtClean="0">
                <a:solidFill>
                  <a:srgbClr val="3B3636"/>
                </a:solidFill>
              </a:rPr>
              <a:t> </a:t>
            </a:r>
            <a:r>
              <a:rPr lang="it-IT" altLang="it-IT" b="1" dirty="0" smtClean="0">
                <a:solidFill>
                  <a:srgbClr val="3B3636"/>
                </a:solidFill>
              </a:rPr>
              <a:t>Il percorso degli alimenti dal campo alla tavola: </a:t>
            </a:r>
            <a:r>
              <a:rPr lang="it-IT" altLang="it-IT" dirty="0" smtClean="0">
                <a:solidFill>
                  <a:srgbClr val="3B3636"/>
                </a:solidFill>
              </a:rPr>
              <a:t>latte, pane, olio, miele, vino, frutta, salumi, carni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180975" algn="l"/>
              </a:tabLst>
            </a:pPr>
            <a:r>
              <a:rPr lang="it-IT" altLang="it-IT" dirty="0" smtClean="0">
                <a:solidFill>
                  <a:srgbClr val="3B3636"/>
                </a:solidFill>
              </a:rPr>
              <a:t>La </a:t>
            </a:r>
            <a:r>
              <a:rPr lang="it-IT" altLang="it-IT" b="1" dirty="0" smtClean="0">
                <a:solidFill>
                  <a:srgbClr val="3B3636"/>
                </a:solidFill>
              </a:rPr>
              <a:t>raccolta </a:t>
            </a:r>
            <a:r>
              <a:rPr lang="it-IT" altLang="it-IT" dirty="0" smtClean="0">
                <a:solidFill>
                  <a:srgbClr val="3B3636"/>
                </a:solidFill>
              </a:rPr>
              <a:t>della frutta, la </a:t>
            </a:r>
            <a:r>
              <a:rPr lang="it-IT" altLang="it-IT" b="1" dirty="0" smtClean="0">
                <a:solidFill>
                  <a:srgbClr val="3B3636"/>
                </a:solidFill>
              </a:rPr>
              <a:t>trasformazione</a:t>
            </a:r>
            <a:r>
              <a:rPr lang="it-IT" altLang="it-IT" dirty="0" smtClean="0">
                <a:solidFill>
                  <a:srgbClr val="3B3636"/>
                </a:solidFill>
              </a:rPr>
              <a:t> , </a:t>
            </a:r>
            <a:r>
              <a:rPr lang="it-IT" altLang="it-IT" b="1" dirty="0" smtClean="0">
                <a:solidFill>
                  <a:srgbClr val="3B3636"/>
                </a:solidFill>
              </a:rPr>
              <a:t>degustazioni guidate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b="1" dirty="0" smtClean="0">
                <a:solidFill>
                  <a:srgbClr val="3B3636"/>
                </a:solidFill>
              </a:rPr>
              <a:t>La stagionalità </a:t>
            </a:r>
            <a:r>
              <a:rPr lang="it-IT" altLang="it-IT" dirty="0" smtClean="0">
                <a:solidFill>
                  <a:srgbClr val="3B3636"/>
                </a:solidFill>
              </a:rPr>
              <a:t>dell’ortofrutta e i metodi di produzione ecocompatibili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b="1" dirty="0" smtClean="0">
                <a:solidFill>
                  <a:srgbClr val="3B3636"/>
                </a:solidFill>
              </a:rPr>
              <a:t>Biodiversità </a:t>
            </a:r>
            <a:r>
              <a:rPr lang="it-IT" altLang="it-IT" dirty="0" smtClean="0">
                <a:solidFill>
                  <a:srgbClr val="3B3636"/>
                </a:solidFill>
              </a:rPr>
              <a:t>negli </a:t>
            </a:r>
            <a:r>
              <a:rPr lang="it-IT" altLang="it-IT" dirty="0" err="1" smtClean="0">
                <a:solidFill>
                  <a:srgbClr val="3B3636"/>
                </a:solidFill>
              </a:rPr>
              <a:t>agroecosistemi</a:t>
            </a:r>
            <a:endParaRPr lang="it-IT" altLang="it-IT" dirty="0" smtClean="0">
              <a:solidFill>
                <a:srgbClr val="3B3636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b="1" dirty="0" smtClean="0">
                <a:solidFill>
                  <a:srgbClr val="3B3636"/>
                </a:solidFill>
              </a:rPr>
              <a:t>Laboratori di cucina: </a:t>
            </a:r>
            <a:r>
              <a:rPr lang="it-IT" altLang="it-IT" dirty="0" smtClean="0">
                <a:solidFill>
                  <a:srgbClr val="3B3636"/>
                </a:solidFill>
              </a:rPr>
              <a:t>manipolazione di ingredienti preparazione di ricette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b="1" dirty="0" smtClean="0">
                <a:solidFill>
                  <a:srgbClr val="3B3636"/>
                </a:solidFill>
              </a:rPr>
              <a:t>Gli animali della fattoria: </a:t>
            </a:r>
            <a:r>
              <a:rPr lang="it-IT" altLang="it-IT" dirty="0" smtClean="0">
                <a:solidFill>
                  <a:srgbClr val="3B3636"/>
                </a:solidFill>
              </a:rPr>
              <a:t>conoscenza e contatto diretto, la nutrizione e la cura degli animali, collaborazione ai lavori in stalla, </a:t>
            </a:r>
            <a:r>
              <a:rPr lang="it-IT" altLang="it-IT" dirty="0" err="1" smtClean="0">
                <a:solidFill>
                  <a:srgbClr val="3B3636"/>
                </a:solidFill>
              </a:rPr>
              <a:t>Pet</a:t>
            </a:r>
            <a:r>
              <a:rPr lang="it-IT" altLang="it-IT" dirty="0" smtClean="0">
                <a:solidFill>
                  <a:srgbClr val="3B3636"/>
                </a:solidFill>
              </a:rPr>
              <a:t> </a:t>
            </a:r>
            <a:r>
              <a:rPr lang="it-IT" altLang="it-IT" dirty="0" err="1" smtClean="0">
                <a:solidFill>
                  <a:srgbClr val="3B3636"/>
                </a:solidFill>
              </a:rPr>
              <a:t>Therapy</a:t>
            </a:r>
            <a:endParaRPr lang="it-IT" altLang="it-IT" dirty="0" smtClean="0">
              <a:solidFill>
                <a:srgbClr val="3B3636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dirty="0" smtClean="0">
                <a:solidFill>
                  <a:srgbClr val="3B3636"/>
                </a:solidFill>
              </a:rPr>
              <a:t>Riconoscimento (e raccolta) di </a:t>
            </a:r>
            <a:r>
              <a:rPr lang="it-IT" altLang="it-IT" b="1" dirty="0" smtClean="0">
                <a:solidFill>
                  <a:srgbClr val="3B3636"/>
                </a:solidFill>
              </a:rPr>
              <a:t>erbe spontanee</a:t>
            </a:r>
            <a:r>
              <a:rPr lang="it-IT" altLang="it-IT" dirty="0" smtClean="0">
                <a:solidFill>
                  <a:srgbClr val="3B3636"/>
                </a:solidFill>
              </a:rPr>
              <a:t>, aromatiche, officinali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b="1" dirty="0" smtClean="0">
                <a:solidFill>
                  <a:srgbClr val="3B3636"/>
                </a:solidFill>
              </a:rPr>
              <a:t>Attività nell’orto</a:t>
            </a:r>
            <a:r>
              <a:rPr lang="it-IT" altLang="it-IT" dirty="0" smtClean="0">
                <a:solidFill>
                  <a:srgbClr val="3B3636"/>
                </a:solidFill>
              </a:rPr>
              <a:t>: la semina, il trapianto, la raccolta degli ortaggi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b="1" dirty="0" smtClean="0">
                <a:solidFill>
                  <a:srgbClr val="3B3636"/>
                </a:solidFill>
              </a:rPr>
              <a:t>La cultura rurale e i vecchi mestieri</a:t>
            </a:r>
            <a:r>
              <a:rPr lang="it-IT" altLang="it-IT" dirty="0" smtClean="0">
                <a:solidFill>
                  <a:srgbClr val="3B3636"/>
                </a:solidFill>
              </a:rPr>
              <a:t>: impagliatura di sedie e cesti, lavorazione del legno, filatura della lana. I giochi dimenticati: costruzione di giocattoli artigianali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it-IT" altLang="it-IT" b="1" dirty="0" smtClean="0">
                <a:solidFill>
                  <a:srgbClr val="3B3636"/>
                </a:solidFill>
              </a:rPr>
              <a:t>Attività artistiche legate alla natura</a:t>
            </a:r>
            <a:r>
              <a:rPr lang="it-IT" altLang="it-IT" dirty="0" smtClean="0">
                <a:solidFill>
                  <a:srgbClr val="3B3636"/>
                </a:solidFill>
              </a:rPr>
              <a:t>: teatro in fattoria, pittura e scultura di elementi naturali, musica, </a:t>
            </a:r>
            <a:r>
              <a:rPr lang="it-IT" altLang="it-IT" dirty="0" err="1" smtClean="0">
                <a:solidFill>
                  <a:srgbClr val="3B3636"/>
                </a:solidFill>
              </a:rPr>
              <a:t>ecc…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23528" y="0"/>
            <a:ext cx="8650208" cy="7780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Educazione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 aree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 intervento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81785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0734"/>
          </a:xfrm>
        </p:spPr>
        <p:txBody>
          <a:bodyPr>
            <a:normAutofit/>
          </a:bodyPr>
          <a:lstStyle/>
          <a:p>
            <a:r>
              <a:rPr lang="it-IT" sz="4000" dirty="0" smtClean="0"/>
              <a:t>L’origine dei prodotti </a:t>
            </a:r>
            <a:endParaRPr lang="it-IT" sz="4000" dirty="0"/>
          </a:p>
        </p:txBody>
      </p:sp>
      <p:graphicFrame>
        <p:nvGraphicFramePr>
          <p:cNvPr id="6" name="Diagramma 5"/>
          <p:cNvGraphicFramePr/>
          <p:nvPr>
            <p:extLst/>
          </p:nvPr>
        </p:nvGraphicFramePr>
        <p:xfrm>
          <a:off x="1071538" y="1285860"/>
          <a:ext cx="900118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884224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5832648"/>
          </a:xfrm>
        </p:spPr>
        <p:txBody>
          <a:bodyPr>
            <a:noAutofit/>
          </a:bodyPr>
          <a:lstStyle/>
          <a:p>
            <a:pPr algn="l"/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Salute e benessere</a:t>
            </a:r>
          </a:p>
          <a:p>
            <a:pPr algn="l"/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it-IT" sz="3200" dirty="0" smtClean="0"/>
              <a:t>proposta di:</a:t>
            </a:r>
          </a:p>
          <a:p>
            <a:pPr marL="541782" indent="-514350" algn="l">
              <a:buBlip>
                <a:blip r:embed="rId2"/>
              </a:buBlip>
            </a:pPr>
            <a:r>
              <a:rPr lang="it-IT" sz="3200" dirty="0" smtClean="0"/>
              <a:t>percorsi botanici e olfattivi alla scoperta e conoscenza delle varie essenze naturali e delle erbe spontanee</a:t>
            </a:r>
          </a:p>
          <a:p>
            <a:pPr marL="541782" indent="-514350" algn="l">
              <a:buBlip>
                <a:blip r:embed="rId2"/>
              </a:buBlip>
            </a:pPr>
            <a:r>
              <a:rPr lang="it-IT" sz="3200" dirty="0" smtClean="0"/>
              <a:t>degustazioni guidate di prodotti salutari</a:t>
            </a:r>
          </a:p>
          <a:p>
            <a:pPr marL="541782" indent="-514350" algn="l">
              <a:buBlip>
                <a:blip r:embed="rId2"/>
              </a:buBlip>
            </a:pPr>
            <a:r>
              <a:rPr lang="it-IT" sz="3200" dirty="0" smtClean="0"/>
              <a:t>laboratori alla scoperta di vecchie razze e varietà autoctone</a:t>
            </a:r>
          </a:p>
          <a:p>
            <a:pPr marL="541782" indent="-514350" algn="l">
              <a:buBlip>
                <a:blip r:embed="rId2"/>
              </a:buBlip>
            </a:pPr>
            <a:r>
              <a:rPr lang="it-IT" sz="3200" dirty="0" smtClean="0"/>
              <a:t>educazione sensoriale</a:t>
            </a:r>
          </a:p>
        </p:txBody>
      </p:sp>
    </p:spTree>
    <p:extLst>
      <p:ext uri="{BB962C8B-B14F-4D97-AF65-F5344CB8AC3E}">
        <p14:creationId xmlns:p14="http://schemas.microsoft.com/office/powerpoint/2010/main" val="2003414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55576" y="476672"/>
            <a:ext cx="7286676" cy="5539978"/>
          </a:xfrm>
          <a:prstGeom prst="rect">
            <a:avLst/>
          </a:prstGeom>
        </p:spPr>
        <p:txBody>
          <a:bodyPr wrap="square" lIns="144000">
            <a:sp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Museo all’aria aperta</a:t>
            </a:r>
          </a:p>
          <a:p>
            <a:pPr indent="0">
              <a:spcAft>
                <a:spcPts val="600"/>
              </a:spcAft>
              <a:buNone/>
            </a:pPr>
            <a:endParaRPr lang="it-IT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Blip>
                <a:blip r:embed="rId2"/>
              </a:buBlip>
            </a:pP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museo all’aria aperta</a:t>
            </a:r>
          </a:p>
          <a:p>
            <a:pPr marL="554400" lvl="1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articolato in base ai ritmi della campagna</a:t>
            </a:r>
          </a:p>
          <a:p>
            <a:pPr marL="554400" lvl="1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scandito dalle stagioni</a:t>
            </a:r>
          </a:p>
          <a:p>
            <a:pPr marL="554400" lvl="1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dove è possibile rivivere il ciclo dei lavori in campagna</a:t>
            </a:r>
          </a:p>
          <a:p>
            <a:pPr marL="554400" lvl="1" indent="-45720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it-IT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gli antichi mestieri artigianali</a:t>
            </a:r>
          </a:p>
        </p:txBody>
      </p:sp>
    </p:spTree>
    <p:extLst>
      <p:ext uri="{BB962C8B-B14F-4D97-AF65-F5344CB8AC3E}">
        <p14:creationId xmlns:p14="http://schemas.microsoft.com/office/powerpoint/2010/main" val="310170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559492"/>
            <a:ext cx="8352928" cy="464347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Turismo rurale</a:t>
            </a:r>
            <a:endParaRPr lang="it-IT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0000" indent="0">
              <a:buNone/>
            </a:pPr>
            <a:endParaRPr lang="it-IT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000" indent="0">
              <a:buNone/>
            </a:pP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luogo di esperienza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reale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vita e di lavoro in campagna</a:t>
            </a:r>
          </a:p>
          <a:p>
            <a:pPr marL="822960" indent="-457200" algn="ctr">
              <a:buNone/>
            </a:pPr>
            <a:endParaRPr lang="it-IT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22960" indent="-457200" algn="ctr">
              <a:buNone/>
            </a:pP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offrire pacchetti di 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Settimane Verdi</a:t>
            </a:r>
          </a:p>
          <a:p>
            <a:pPr marL="822960" indent="-457200" algn="ctr">
              <a:buNone/>
            </a:pPr>
            <a:endParaRPr lang="it-IT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22960" indent="-457200" algn="ctr">
              <a:buNone/>
            </a:pP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Ospitalità + attivazione di percorsi didattici</a:t>
            </a:r>
          </a:p>
          <a:p>
            <a:pPr marL="822960" indent="-457200" algn="ctr">
              <a:buNone/>
            </a:pPr>
            <a:r>
              <a:rPr lang="it-IT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possibilità di vivere piccole esperienze lavorative</a:t>
            </a:r>
          </a:p>
          <a:p>
            <a:pPr marL="822960" indent="-457200" algn="ctr">
              <a:buNone/>
            </a:pPr>
            <a:endParaRPr lang="it-IT" sz="3200" b="1" dirty="0" smtClean="0"/>
          </a:p>
          <a:p>
            <a:pPr>
              <a:buNone/>
            </a:pPr>
            <a:endParaRPr lang="it-IT" sz="3200" dirty="0"/>
          </a:p>
        </p:txBody>
      </p:sp>
      <p:sp>
        <p:nvSpPr>
          <p:cNvPr id="5" name="Freccia in giù 4"/>
          <p:cNvSpPr/>
          <p:nvPr/>
        </p:nvSpPr>
        <p:spPr>
          <a:xfrm>
            <a:off x="4139952" y="2420888"/>
            <a:ext cx="718920" cy="576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593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60648"/>
            <a:ext cx="8363376" cy="5286412"/>
          </a:xfrm>
        </p:spPr>
        <p:txBody>
          <a:bodyPr>
            <a:noAutofit/>
          </a:bodyPr>
          <a:lstStyle/>
          <a:p>
            <a:pPr marL="360000" indent="0">
              <a:buNone/>
            </a:pPr>
            <a:endParaRPr lang="it-IT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0000" indent="0">
              <a:buNone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Acquisto diretto – Filiera corta</a:t>
            </a:r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0000" indent="0">
              <a:buNone/>
            </a:pPr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0000" indent="0">
              <a:buNone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Opportunità di acquisto diretto</a:t>
            </a:r>
          </a:p>
          <a:p>
            <a:pPr marL="817200" indent="-457200" algn="ctr">
              <a:spcAft>
                <a:spcPts val="600"/>
              </a:spcAft>
              <a:buNone/>
            </a:pPr>
            <a:r>
              <a:rPr lang="it-IT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punti vendita in azienda</a:t>
            </a:r>
          </a:p>
          <a:p>
            <a:pPr marL="817200" indent="-457200">
              <a:spcBef>
                <a:spcPts val="0"/>
              </a:spcBef>
              <a:buBlip>
                <a:blip r:embed="rId2"/>
              </a:buBlip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offre la possibilità di conoscere il cliente direttamente</a:t>
            </a:r>
          </a:p>
          <a:p>
            <a:pPr marL="817200" indent="-457200">
              <a:spcBef>
                <a:spcPts val="0"/>
              </a:spcBef>
              <a:buBlip>
                <a:blip r:embed="rId2"/>
              </a:buBlip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ridurre l’inquinamento e lo spreco di energia derivanti dal trasporto </a:t>
            </a:r>
          </a:p>
          <a:p>
            <a:pPr marL="817200" indent="-457200">
              <a:spcBef>
                <a:spcPts val="0"/>
              </a:spcBef>
              <a:buBlip>
                <a:blip r:embed="rId2"/>
              </a:buBlip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vendere prodotti di stagione</a:t>
            </a:r>
          </a:p>
          <a:p>
            <a:pPr marL="817200" indent="-457200">
              <a:spcBef>
                <a:spcPts val="0"/>
              </a:spcBef>
              <a:buBlip>
                <a:blip r:embed="rId2"/>
              </a:buBlip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promuovere le altre attività dell’azienda</a:t>
            </a:r>
          </a:p>
          <a:p>
            <a:pPr indent="0" algn="ctr">
              <a:buNone/>
            </a:pPr>
            <a:endParaRPr lang="it-IT" dirty="0" smtClean="0"/>
          </a:p>
          <a:p>
            <a:pPr indent="0">
              <a:buNone/>
            </a:pPr>
            <a:endParaRPr lang="it-IT" dirty="0" smtClean="0"/>
          </a:p>
          <a:p>
            <a:pPr indent="0"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572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13"/>
          <p:cNvSpPr txBox="1">
            <a:spLocks noChangeArrowheads="1"/>
          </p:cNvSpPr>
          <p:nvPr/>
        </p:nvSpPr>
        <p:spPr bwMode="auto">
          <a:xfrm>
            <a:off x="251520" y="908720"/>
            <a:ext cx="3528392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Aft>
                <a:spcPts val="1800"/>
              </a:spcAft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Avete intenzione di diventare agricoltori ? </a:t>
            </a:r>
          </a:p>
          <a:p>
            <a:pPr algn="r">
              <a:spcAft>
                <a:spcPts val="1800"/>
              </a:spcAft>
            </a:pPr>
            <a:r>
              <a:rPr lang="it-IT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 </a:t>
            </a:r>
            <a:r>
              <a:rPr lang="it-IT" sz="2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lavoro dell’agricoltore è giudicato poco attraente dal 75% dei ragazzi poiché considerato duro e sporco, 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anche se molti ragazzi non sono mai stati in 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una azienda agricola! </a:t>
            </a:r>
            <a:endParaRPr lang="it-IT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magine 4" descr="MP900289919.JPG"/>
          <p:cNvPicPr>
            <a:picLocks noChangeAspect="1"/>
          </p:cNvPicPr>
          <p:nvPr/>
        </p:nvPicPr>
        <p:blipFill rotWithShape="1">
          <a:blip r:embed="rId3" cstate="email"/>
          <a:srcRect l="3930" t="4246" r="46940" b="3065"/>
          <a:stretch/>
        </p:blipFill>
        <p:spPr>
          <a:xfrm flipH="1">
            <a:off x="3851919" y="0"/>
            <a:ext cx="5501877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227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336704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endParaRPr lang="it-IT" sz="1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None/>
              <a:tabLst>
                <a:tab pos="0" algn="l"/>
              </a:tabLst>
            </a:pPr>
            <a:r>
              <a:rPr lang="it-IT" sz="3600" b="1" dirty="0" err="1" smtClean="0">
                <a:latin typeface="Calibri" pitchFamily="34" charset="0"/>
              </a:rPr>
              <a:t>Pick</a:t>
            </a:r>
            <a:r>
              <a:rPr lang="it-IT" sz="3600" b="1" dirty="0" smtClean="0">
                <a:latin typeface="Calibri" pitchFamily="34" charset="0"/>
              </a:rPr>
              <a:t> </a:t>
            </a:r>
            <a:r>
              <a:rPr lang="it-IT" sz="3600" b="1" dirty="0" err="1">
                <a:latin typeface="Calibri" pitchFamily="34" charset="0"/>
              </a:rPr>
              <a:t>it</a:t>
            </a:r>
            <a:r>
              <a:rPr lang="it-IT" sz="3600" b="1" dirty="0">
                <a:latin typeface="Calibri" pitchFamily="34" charset="0"/>
              </a:rPr>
              <a:t> </a:t>
            </a:r>
            <a:r>
              <a:rPr lang="it-IT" sz="3600" b="1" dirty="0" err="1" smtClean="0">
                <a:latin typeface="Calibri" pitchFamily="34" charset="0"/>
              </a:rPr>
              <a:t>youself</a:t>
            </a:r>
            <a:r>
              <a:rPr lang="it-IT" sz="3600" b="1" dirty="0">
                <a:latin typeface="Calibri" pitchFamily="34" charset="0"/>
              </a:rPr>
              <a:t> </a:t>
            </a:r>
            <a:endParaRPr lang="it-IT" sz="3600" b="1" dirty="0" smtClean="0">
              <a:latin typeface="Calibri" pitchFamily="34" charset="0"/>
            </a:endParaRPr>
          </a:p>
          <a:p>
            <a:pPr marL="0" indent="0" algn="ctr">
              <a:buNone/>
              <a:tabLst>
                <a:tab pos="0" algn="l"/>
              </a:tabLst>
            </a:pPr>
            <a:r>
              <a:rPr lang="it-IT" dirty="0" smtClean="0">
                <a:latin typeface="Calibri" pitchFamily="34" charset="0"/>
              </a:rPr>
              <a:t>Andiamo direttamente in </a:t>
            </a:r>
            <a:r>
              <a:rPr lang="it-IT" dirty="0">
                <a:latin typeface="Calibri" pitchFamily="34" charset="0"/>
              </a:rPr>
              <a:t>fattoria </a:t>
            </a:r>
            <a:endParaRPr lang="it-IT" dirty="0" smtClean="0">
              <a:latin typeface="Calibri" pitchFamily="34" charset="0"/>
            </a:endParaRPr>
          </a:p>
          <a:p>
            <a:pPr marL="0" indent="0" algn="ctr">
              <a:buNone/>
              <a:tabLst>
                <a:tab pos="0" algn="l"/>
              </a:tabLst>
            </a:pPr>
            <a:r>
              <a:rPr lang="it-IT" dirty="0" smtClean="0">
                <a:latin typeface="Calibri" pitchFamily="34" charset="0"/>
              </a:rPr>
              <a:t>a </a:t>
            </a:r>
            <a:r>
              <a:rPr lang="it-IT" dirty="0">
                <a:latin typeface="Calibri" pitchFamily="34" charset="0"/>
              </a:rPr>
              <a:t>raccogliere i prodotti </a:t>
            </a:r>
            <a:r>
              <a:rPr lang="it-IT" dirty="0" smtClean="0">
                <a:latin typeface="Calibri" pitchFamily="34" charset="0"/>
              </a:rPr>
              <a:t>dell’azienda!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it-IT" i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pick</a:t>
            </a:r>
            <a:r>
              <a:rPr lang="it-IT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, </a:t>
            </a:r>
            <a:r>
              <a:rPr lang="it-IT" i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weigh</a:t>
            </a:r>
            <a:r>
              <a:rPr lang="it-IT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it-IT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and </a:t>
            </a:r>
            <a:r>
              <a:rPr lang="it-IT" i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pay</a:t>
            </a:r>
            <a:endParaRPr lang="it-IT" i="1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marL="0" indent="0" algn="ctr">
              <a:buNone/>
              <a:tabLst>
                <a:tab pos="0" algn="l"/>
              </a:tabLst>
            </a:pPr>
            <a:endParaRPr lang="it-IT" i="1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it-IT" dirty="0">
                <a:latin typeface="Calibri" pitchFamily="34" charset="0"/>
              </a:rPr>
              <a:t>r</a:t>
            </a:r>
            <a:r>
              <a:rPr lang="it-IT" dirty="0" smtClean="0">
                <a:latin typeface="Calibri" pitchFamily="34" charset="0"/>
              </a:rPr>
              <a:t>accogli                           pesi                      paghi </a:t>
            </a:r>
          </a:p>
          <a:p>
            <a:pPr marL="0" indent="0" algn="ctr">
              <a:buNone/>
              <a:tabLst>
                <a:tab pos="0" algn="l"/>
              </a:tabLst>
            </a:pPr>
            <a:endParaRPr lang="it-IT" dirty="0" smtClean="0">
              <a:latin typeface="Calibri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202" y="4293096"/>
            <a:ext cx="2988673" cy="18097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55" y="4293096"/>
            <a:ext cx="2533650" cy="18097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272" y="4293096"/>
            <a:ext cx="2719570" cy="1809750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2267744" y="4005064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508104" y="4005064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521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15387" cy="720079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defRPr/>
            </a:pPr>
            <a:r>
              <a:rPr lang="it-IT" sz="4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possibili attività</a:t>
            </a:r>
          </a:p>
        </p:txBody>
      </p:sp>
      <p:sp>
        <p:nvSpPr>
          <p:cNvPr id="33795" name="Sottotitolo 2"/>
          <p:cNvSpPr>
            <a:spLocks noGrp="1"/>
          </p:cNvSpPr>
          <p:nvPr>
            <p:ph type="subTitle" idx="1"/>
          </p:nvPr>
        </p:nvSpPr>
        <p:spPr>
          <a:xfrm>
            <a:off x="491536" y="1451704"/>
            <a:ext cx="7536848" cy="4209544"/>
          </a:xfrm>
        </p:spPr>
        <p:txBody>
          <a:bodyPr>
            <a:noAutofit/>
          </a:bodyPr>
          <a:lstStyle/>
          <a:p>
            <a:pPr marL="541338" indent="-514350" algn="l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it-IT" altLang="it-IT" sz="2200" dirty="0" smtClean="0">
                <a:solidFill>
                  <a:srgbClr val="3B3636"/>
                </a:solidFill>
              </a:rPr>
              <a:t>Centri estivi (1/+ giorni)</a:t>
            </a:r>
          </a:p>
          <a:p>
            <a:pPr marL="541338" indent="-514350" algn="l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it-IT" altLang="it-IT" sz="2200" dirty="0" smtClean="0">
                <a:solidFill>
                  <a:srgbClr val="3B3636"/>
                </a:solidFill>
              </a:rPr>
              <a:t>Feste per le famiglie </a:t>
            </a:r>
            <a:r>
              <a:rPr lang="it-IT" altLang="it-IT" sz="1400" dirty="0" smtClean="0">
                <a:solidFill>
                  <a:srgbClr val="3B3636"/>
                </a:solidFill>
              </a:rPr>
              <a:t>(domeniche a tema)</a:t>
            </a:r>
          </a:p>
          <a:p>
            <a:pPr marL="541338" indent="-514350" algn="l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it-IT" altLang="it-IT" sz="2200" dirty="0" smtClean="0">
                <a:solidFill>
                  <a:srgbClr val="3B3636"/>
                </a:solidFill>
              </a:rPr>
              <a:t>Cicloturismo</a:t>
            </a:r>
          </a:p>
          <a:p>
            <a:pPr marL="541338" indent="-514350" algn="l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it-IT" altLang="it-IT" sz="2200" dirty="0" smtClean="0">
                <a:solidFill>
                  <a:srgbClr val="3B3636"/>
                </a:solidFill>
              </a:rPr>
              <a:t>Coinvolgimento anziani</a:t>
            </a:r>
          </a:p>
          <a:p>
            <a:pPr marL="541338" indent="-514350" algn="l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it-IT" altLang="it-IT" sz="2200" dirty="0" smtClean="0">
                <a:solidFill>
                  <a:srgbClr val="3B3636"/>
                </a:solidFill>
              </a:rPr>
              <a:t>Formazione adulti -  Corsi in fattoria</a:t>
            </a:r>
            <a:r>
              <a:rPr lang="it-IT" altLang="it-IT" sz="1200" dirty="0" smtClean="0">
                <a:solidFill>
                  <a:srgbClr val="3B3636"/>
                </a:solidFill>
              </a:rPr>
              <a:t> </a:t>
            </a:r>
            <a:r>
              <a:rPr lang="it-IT" altLang="it-IT" sz="1400" dirty="0" smtClean="0">
                <a:solidFill>
                  <a:srgbClr val="3B3636"/>
                </a:solidFill>
              </a:rPr>
              <a:t>(cucina, erbe spontanee …)</a:t>
            </a:r>
          </a:p>
          <a:p>
            <a:pPr marL="541338" indent="-514350" algn="l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it-IT" altLang="it-IT" sz="2200" dirty="0" smtClean="0">
                <a:solidFill>
                  <a:srgbClr val="3B3636"/>
                </a:solidFill>
              </a:rPr>
              <a:t>Alternanza Scuola-lavoro </a:t>
            </a:r>
            <a:r>
              <a:rPr lang="it-IT" altLang="it-IT" sz="1400" dirty="0" smtClean="0">
                <a:solidFill>
                  <a:srgbClr val="3B3636"/>
                </a:solidFill>
              </a:rPr>
              <a:t>(progetti delle scuole)</a:t>
            </a:r>
          </a:p>
          <a:p>
            <a:pPr marL="541338" indent="-514350" algn="l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it-IT" altLang="it-IT" sz="2200" dirty="0" smtClean="0">
                <a:solidFill>
                  <a:srgbClr val="3B3636"/>
                </a:solidFill>
              </a:rPr>
              <a:t>Stage-Lavoro in fattoria </a:t>
            </a:r>
            <a:r>
              <a:rPr lang="it-IT" altLang="it-IT" sz="1400" dirty="0" smtClean="0">
                <a:solidFill>
                  <a:srgbClr val="3B3636"/>
                </a:solidFill>
              </a:rPr>
              <a:t>(finanziamenti alle scuole PON – POR)</a:t>
            </a:r>
          </a:p>
          <a:p>
            <a:pPr marL="541338" indent="-514350" algn="l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it-IT" altLang="it-IT" sz="2200" dirty="0" smtClean="0">
                <a:solidFill>
                  <a:srgbClr val="3B3636"/>
                </a:solidFill>
              </a:rPr>
              <a:t>Attività animazione nel locale vendita diretta</a:t>
            </a:r>
          </a:p>
          <a:p>
            <a:pPr marL="541338" indent="-514350" algn="l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it-IT" altLang="it-IT" sz="2200" dirty="0" smtClean="0">
                <a:solidFill>
                  <a:srgbClr val="3B3636"/>
                </a:solidFill>
              </a:rPr>
              <a:t>Percorsi di Filiera di prodotto </a:t>
            </a:r>
            <a:r>
              <a:rPr lang="it-IT" altLang="it-IT" sz="1400" dirty="0" smtClean="0">
                <a:solidFill>
                  <a:srgbClr val="3B3636"/>
                </a:solidFill>
              </a:rPr>
              <a:t>(dall’az. Agricola al Negozio)</a:t>
            </a:r>
          </a:p>
        </p:txBody>
      </p:sp>
    </p:spTree>
    <p:extLst>
      <p:ext uri="{BB962C8B-B14F-4D97-AF65-F5344CB8AC3E}">
        <p14:creationId xmlns:p14="http://schemas.microsoft.com/office/powerpoint/2010/main" val="725568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20058"/>
            <a:ext cx="8150202" cy="1728192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it-IT" sz="3600" dirty="0" smtClean="0"/>
              <a:t>non solo in primavera</a:t>
            </a:r>
            <a:br>
              <a:rPr lang="it-IT" sz="3600" dirty="0" smtClean="0"/>
            </a:br>
            <a:r>
              <a:rPr lang="it-IT" sz="800" dirty="0" smtClean="0"/>
              <a:t/>
            </a:r>
            <a:br>
              <a:rPr lang="it-IT" sz="800" dirty="0" smtClean="0"/>
            </a:br>
            <a:r>
              <a:rPr lang="it-IT" sz="3600" dirty="0" smtClean="0"/>
              <a:t>4 buone ragioni per visite anche in autunno !! </a:t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929986"/>
            <a:ext cx="8150202" cy="4668574"/>
          </a:xfrm>
        </p:spPr>
        <p:txBody>
          <a:bodyPr>
            <a:noAutofit/>
          </a:bodyPr>
          <a:lstStyle/>
          <a:p>
            <a:pPr marL="514350" indent="-514350">
              <a:buBlip>
                <a:blip r:embed="rId2"/>
              </a:buBlip>
            </a:pPr>
            <a:r>
              <a:rPr lang="it-IT" sz="2400" dirty="0"/>
              <a:t>vivere la campagna in una delle stagioni più ricche e suggestive </a:t>
            </a:r>
          </a:p>
          <a:p>
            <a:pPr marL="514350" lvl="1" indent="-514350">
              <a:buBlip>
                <a:blip r:embed="rId2"/>
              </a:buBlip>
            </a:pPr>
            <a:r>
              <a:rPr lang="it-IT" dirty="0"/>
              <a:t>riscoprire il ciclo di cibi semplici: dall’ulivo all’olio, dalla vite al </a:t>
            </a:r>
            <a:r>
              <a:rPr lang="it-IT" dirty="0" smtClean="0"/>
              <a:t>vino</a:t>
            </a:r>
          </a:p>
          <a:p>
            <a:pPr marL="514350" lvl="1" indent="-514350">
              <a:buBlip>
                <a:blip r:embed="rId2"/>
              </a:buBlip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1" indent="0">
              <a:buNone/>
            </a:pP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per la scuola</a:t>
            </a:r>
          </a:p>
          <a:p>
            <a:pPr marL="514350" lvl="1" indent="-514350">
              <a:buBlip>
                <a:blip r:embed="rId2"/>
              </a:buBlip>
            </a:pPr>
            <a:r>
              <a:rPr lang="it-IT" dirty="0" smtClean="0"/>
              <a:t>iniziare l’anno utilizzando un contesto extrascolastico ideale per socializzare “</a:t>
            </a:r>
            <a:r>
              <a:rPr lang="it-IT" i="1" dirty="0" smtClean="0"/>
              <a:t>conoscere-conoscendoci</a:t>
            </a:r>
            <a:r>
              <a:rPr lang="it-IT" dirty="0" smtClean="0"/>
              <a:t>”</a:t>
            </a:r>
          </a:p>
          <a:p>
            <a:pPr marL="514350" lvl="1" indent="-514350">
              <a:buBlip>
                <a:blip r:embed="rId2"/>
              </a:buBlip>
            </a:pPr>
            <a:r>
              <a:rPr lang="it-IT" dirty="0" smtClean="0"/>
              <a:t>sviluppare meglio il tema della stagionalità durante l’anno scolastico</a:t>
            </a:r>
          </a:p>
          <a:p>
            <a:pPr marL="514350" lvl="1" indent="-514350">
              <a:buBlip>
                <a:blip r:embed="rId2"/>
              </a:buBlip>
            </a:pPr>
            <a:r>
              <a:rPr lang="it-IT" dirty="0" smtClean="0"/>
              <a:t>acquisire più elementi per ottenere una maggiore continuità didattica, la semina del grano</a:t>
            </a:r>
          </a:p>
          <a:p>
            <a:pPr marL="0" lvl="1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30236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894">
            <a:off x="4249545" y="233222"/>
            <a:ext cx="3146897" cy="6408712"/>
          </a:xfrm>
        </p:spPr>
      </p:pic>
      <p:sp>
        <p:nvSpPr>
          <p:cNvPr id="2" name="CasellaDiTesto 1"/>
          <p:cNvSpPr txBox="1"/>
          <p:nvPr/>
        </p:nvSpPr>
        <p:spPr>
          <a:xfrm>
            <a:off x="539552" y="508518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accent2">
                    <a:lumMod val="50000"/>
                  </a:schemeClr>
                </a:solidFill>
              </a:rPr>
              <a:t>Il gioco</a:t>
            </a:r>
            <a:endParaRPr lang="it-IT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14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1910097"/>
            <a:ext cx="1944216" cy="3746190"/>
          </a:xfrm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un ricordo</a:t>
            </a:r>
            <a:b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800" b="0" dirty="0" smtClean="0"/>
              <a:t>della giornata trascorsa in azienda</a:t>
            </a:r>
            <a:r>
              <a:rPr lang="it-IT" sz="2400" b="0" dirty="0" smtClean="0"/>
              <a:t/>
            </a:r>
            <a:br>
              <a:rPr lang="it-IT" sz="2400" b="0" dirty="0" smtClean="0"/>
            </a:br>
            <a:r>
              <a:rPr lang="it-IT" sz="2400" b="0" dirty="0" smtClean="0"/>
              <a:t/>
            </a:r>
            <a:br>
              <a:rPr lang="it-IT" sz="2400" b="0" dirty="0" smtClean="0"/>
            </a:br>
            <a:r>
              <a:rPr lang="it-IT" sz="2400" b="0" dirty="0" smtClean="0"/>
              <a:t>per condividere con la famiglia/amici l’esperienza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egnaposto immagine 4" descr="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9647" y="1418912"/>
            <a:ext cx="5328592" cy="423737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19647" y="5805264"/>
            <a:ext cx="3989803" cy="356592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 smtClean="0"/>
              <a:t>Vasetti di composta di frutta personalizzati 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671133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99592" y="188640"/>
            <a:ext cx="7488832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buClrTx/>
              <a:buSzTx/>
              <a:buNone/>
            </a:pPr>
            <a:r>
              <a:rPr lang="it-IT" altLang="it-IT" sz="2000" dirty="0" smtClean="0">
                <a:latin typeface="+mn-lt"/>
              </a:rPr>
              <a:t>«Quanto </a:t>
            </a:r>
            <a:r>
              <a:rPr lang="it-IT" altLang="it-IT" sz="2000" dirty="0">
                <a:latin typeface="+mn-lt"/>
              </a:rPr>
              <a:t>più la città è fonte di </a:t>
            </a:r>
            <a:r>
              <a:rPr lang="it-IT" altLang="it-IT" sz="2000" dirty="0" smtClean="0">
                <a:latin typeface="+mn-lt"/>
              </a:rPr>
              <a:t>apprensione (disoccupazione</a:t>
            </a:r>
            <a:r>
              <a:rPr lang="it-IT" altLang="it-IT" sz="2000" dirty="0">
                <a:latin typeface="+mn-lt"/>
              </a:rPr>
              <a:t>, instabilità, etc.), tanto più </a:t>
            </a:r>
            <a:r>
              <a:rPr lang="it-IT" altLang="it-IT" sz="2000" b="1" dirty="0">
                <a:latin typeface="+mn-lt"/>
              </a:rPr>
              <a:t>la campagna rassicura</a:t>
            </a:r>
            <a:r>
              <a:rPr lang="it-IT" altLang="it-IT" sz="2000" dirty="0">
                <a:latin typeface="+mn-lt"/>
              </a:rPr>
              <a:t>. </a:t>
            </a:r>
            <a:endParaRPr lang="it-IT" altLang="it-IT" sz="2000" dirty="0" smtClean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endParaRPr lang="it-IT" altLang="it-IT" sz="2000" dirty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r>
              <a:rPr lang="it-IT" altLang="it-IT" sz="2000" dirty="0" smtClean="0">
                <a:latin typeface="+mn-lt"/>
              </a:rPr>
              <a:t>Quanto </a:t>
            </a:r>
            <a:r>
              <a:rPr lang="it-IT" altLang="it-IT" sz="2000" dirty="0">
                <a:latin typeface="+mn-lt"/>
              </a:rPr>
              <a:t>più si è disorientati, tanto più si godrà della compagnia di persone genuine. </a:t>
            </a:r>
            <a:endParaRPr lang="it-IT" altLang="it-IT" sz="2000" dirty="0" smtClean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endParaRPr lang="it-IT" altLang="it-IT" sz="2000" dirty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r>
              <a:rPr lang="it-IT" altLang="it-IT" sz="2000" dirty="0">
                <a:latin typeface="+mn-lt"/>
              </a:rPr>
              <a:t>E’ questo che ricercano essenzialmente i cittadini: </a:t>
            </a:r>
            <a:endParaRPr lang="it-IT" altLang="it-IT" sz="2000" dirty="0" smtClean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r>
              <a:rPr lang="it-IT" altLang="it-IT" sz="2000" b="1" dirty="0" smtClean="0">
                <a:latin typeface="+mn-lt"/>
              </a:rPr>
              <a:t>emozioni </a:t>
            </a:r>
            <a:r>
              <a:rPr lang="it-IT" altLang="it-IT" sz="2000" b="1" dirty="0">
                <a:latin typeface="+mn-lt"/>
              </a:rPr>
              <a:t>semplici, </a:t>
            </a:r>
            <a:endParaRPr lang="it-IT" altLang="it-IT" sz="2000" b="1" dirty="0" smtClean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r>
              <a:rPr lang="it-IT" altLang="it-IT" sz="2000" b="1" dirty="0" smtClean="0">
                <a:latin typeface="+mn-lt"/>
              </a:rPr>
              <a:t>in </a:t>
            </a:r>
            <a:r>
              <a:rPr lang="it-IT" altLang="it-IT" sz="2000" b="1" dirty="0">
                <a:latin typeface="+mn-lt"/>
              </a:rPr>
              <a:t>un mondo semplice </a:t>
            </a:r>
            <a:endParaRPr lang="it-IT" altLang="it-IT" sz="2000" b="1" dirty="0" smtClean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r>
              <a:rPr lang="it-IT" altLang="it-IT" sz="2000" b="1" dirty="0" smtClean="0">
                <a:latin typeface="+mn-lt"/>
              </a:rPr>
              <a:t>fatto </a:t>
            </a:r>
            <a:r>
              <a:rPr lang="it-IT" altLang="it-IT" sz="2000" b="1" dirty="0">
                <a:latin typeface="+mn-lt"/>
              </a:rPr>
              <a:t>di cose semplici. </a:t>
            </a:r>
            <a:endParaRPr lang="it-IT" altLang="it-IT" sz="2000" b="1" dirty="0" smtClean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endParaRPr lang="it-IT" altLang="it-IT" sz="2000" dirty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r>
              <a:rPr lang="it-IT" altLang="it-IT" sz="2000" dirty="0">
                <a:latin typeface="+mn-lt"/>
              </a:rPr>
              <a:t>Il </a:t>
            </a:r>
            <a:r>
              <a:rPr lang="it-IT" altLang="it-IT" sz="2000" dirty="0" err="1">
                <a:latin typeface="+mn-lt"/>
              </a:rPr>
              <a:t>knowhow</a:t>
            </a:r>
            <a:r>
              <a:rPr lang="it-IT" altLang="it-IT" sz="2000" dirty="0">
                <a:latin typeface="+mn-lt"/>
              </a:rPr>
              <a:t> del turismo rurale si </a:t>
            </a:r>
            <a:r>
              <a:rPr lang="it-IT" altLang="it-IT" sz="2000" dirty="0" smtClean="0">
                <a:latin typeface="+mn-lt"/>
              </a:rPr>
              <a:t>fonda </a:t>
            </a:r>
            <a:r>
              <a:rPr lang="it-IT" altLang="it-IT" sz="2000" dirty="0">
                <a:latin typeface="+mn-lt"/>
              </a:rPr>
              <a:t>sulla capacità </a:t>
            </a:r>
            <a:r>
              <a:rPr lang="it-IT" altLang="it-IT" sz="2000" dirty="0" smtClean="0">
                <a:latin typeface="+mn-lt"/>
              </a:rPr>
              <a:t>degli agricoltori di </a:t>
            </a:r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far conoscere</a:t>
            </a:r>
            <a:r>
              <a:rPr lang="it-IT" altLang="it-IT" sz="2000" dirty="0" smtClean="0">
                <a:latin typeface="+mn-lt"/>
              </a:rPr>
              <a:t>,</a:t>
            </a:r>
          </a:p>
          <a:p>
            <a:pPr marL="0" lvl="0" indent="0" algn="ctr">
              <a:buClrTx/>
              <a:buSzTx/>
              <a:buNone/>
            </a:pPr>
            <a:r>
              <a:rPr lang="it-IT" altLang="it-IT" sz="2000" dirty="0" smtClean="0">
                <a:latin typeface="+mn-lt"/>
              </a:rPr>
              <a:t>ossia </a:t>
            </a:r>
            <a:r>
              <a:rPr lang="it-IT" altLang="it-IT" sz="2000" dirty="0">
                <a:latin typeface="+mn-lt"/>
              </a:rPr>
              <a:t>sulla loro </a:t>
            </a:r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capacità di comunicare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</a:t>
            </a:r>
            <a:r>
              <a:rPr lang="it-IT" altLang="it-IT" sz="2000" dirty="0">
                <a:latin typeface="+mn-lt"/>
              </a:rPr>
              <a:t>mediante </a:t>
            </a:r>
            <a:r>
              <a:rPr lang="it-IT" altLang="it-IT" sz="2000" b="1" dirty="0">
                <a:latin typeface="+mn-lt"/>
              </a:rPr>
              <a:t>le parole, l’atteggiamento, l’ambiente e le attività</a:t>
            </a:r>
            <a:r>
              <a:rPr lang="it-IT" altLang="it-IT" sz="2000" dirty="0">
                <a:latin typeface="+mn-lt"/>
              </a:rPr>
              <a:t>, </a:t>
            </a:r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 i cittadini </a:t>
            </a:r>
            <a:r>
              <a:rPr lang="it-IT" altLang="it-IT" sz="2000" dirty="0">
                <a:latin typeface="+mn-lt"/>
              </a:rPr>
              <a:t>che hanno perso il contatto con la campagna e la natura, </a:t>
            </a:r>
            <a:endParaRPr lang="it-IT" altLang="it-IT" sz="2000" dirty="0" smtClean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r>
              <a:rPr lang="it-IT" altLang="it-IT" sz="2000" dirty="0" smtClean="0">
                <a:latin typeface="+mn-lt"/>
              </a:rPr>
              <a:t>per </a:t>
            </a:r>
            <a:r>
              <a:rPr lang="it-IT" altLang="it-IT" sz="2000" dirty="0">
                <a:latin typeface="+mn-lt"/>
              </a:rPr>
              <a:t>i quali il mondo rurale genera un nuovo esotismo, </a:t>
            </a:r>
            <a:r>
              <a:rPr lang="it-IT" altLang="it-IT" sz="2000" b="1" dirty="0">
                <a:latin typeface="+mn-lt"/>
              </a:rPr>
              <a:t>un lusso supremo</a:t>
            </a:r>
            <a:r>
              <a:rPr lang="it-IT" altLang="it-IT" sz="2000" dirty="0">
                <a:latin typeface="+mn-lt"/>
              </a:rPr>
              <a:t>, quello delle cose </a:t>
            </a:r>
            <a:r>
              <a:rPr lang="it-IT" altLang="it-IT" sz="2000" dirty="0" smtClean="0">
                <a:latin typeface="+mn-lt"/>
              </a:rPr>
              <a:t>semplici»</a:t>
            </a:r>
          </a:p>
          <a:p>
            <a:pPr marL="0" lvl="0" indent="0" algn="ctr">
              <a:buClrTx/>
              <a:buSzTx/>
              <a:buNone/>
            </a:pPr>
            <a:endParaRPr lang="it-IT" altLang="it-IT" sz="1800" dirty="0">
              <a:latin typeface="+mn-lt"/>
            </a:endParaRPr>
          </a:p>
          <a:p>
            <a:pPr marL="0" lvl="0" indent="0" algn="ctr">
              <a:buClrTx/>
              <a:buSzTx/>
              <a:buNone/>
            </a:pPr>
            <a:r>
              <a:rPr lang="it-IT" altLang="it-IT" sz="1800" i="1" dirty="0">
                <a:latin typeface="+mn-lt"/>
              </a:rPr>
              <a:t>Henri </a:t>
            </a:r>
            <a:r>
              <a:rPr lang="it-IT" altLang="it-IT" sz="1800" i="1" dirty="0" err="1">
                <a:latin typeface="+mn-lt"/>
              </a:rPr>
              <a:t>Grolleau</a:t>
            </a:r>
            <a:r>
              <a:rPr lang="it-IT" altLang="it-IT" sz="1800" i="1" dirty="0">
                <a:latin typeface="+mn-lt"/>
              </a:rPr>
              <a:t>, Fondatore del turismo rurale europeo – 1987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450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2A3DC4-0212-41C3-998D-F2B072D5687A}"/>
              </a:ext>
            </a:extLst>
          </p:cNvPr>
          <p:cNvSpPr txBox="1"/>
          <p:nvPr/>
        </p:nvSpPr>
        <p:spPr>
          <a:xfrm>
            <a:off x="486918" y="645106"/>
            <a:ext cx="7181426" cy="623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8000"/>
                </a:solidFill>
                <a:latin typeface="+mj-lt"/>
                <a:ea typeface="+mj-ea"/>
                <a:cs typeface="+mj-cs"/>
              </a:rPr>
              <a:t>Grazie</a:t>
            </a:r>
            <a:r>
              <a:rPr lang="en-US" sz="36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n-US" sz="3600" b="1" dirty="0" err="1">
                <a:solidFill>
                  <a:srgbClr val="008000"/>
                </a:solidFill>
                <a:latin typeface="+mj-lt"/>
                <a:ea typeface="+mj-ea"/>
                <a:cs typeface="+mj-cs"/>
              </a:rPr>
              <a:t>l’attenzione</a:t>
            </a:r>
            <a:endParaRPr lang="en-US" sz="3600" b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55D127-06AD-43A2-9831-34A11CF1DD5E}"/>
              </a:ext>
            </a:extLst>
          </p:cNvPr>
          <p:cNvSpPr txBox="1"/>
          <p:nvPr/>
        </p:nvSpPr>
        <p:spPr>
          <a:xfrm>
            <a:off x="600595" y="1565070"/>
            <a:ext cx="3395341" cy="2034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Francesca Marini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Territoriale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Agricoltura, Caccia e Pesca di Forlì-Cesena</a:t>
            </a:r>
          </a:p>
          <a:p>
            <a:pPr>
              <a:buClr>
                <a:schemeClr val="accent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Piazza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Morgagni 2 - 47121 Forlì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0543.714512</a:t>
            </a:r>
          </a:p>
          <a:p>
            <a:pPr>
              <a:buClr>
                <a:schemeClr val="accent1"/>
              </a:buClr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francesca.marini@regione.emilia-romagna.it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Vegetable Bike wallpapers | Vegetable Bike stock photos">
            <a:extLst>
              <a:ext uri="{FF2B5EF4-FFF2-40B4-BE49-F238E27FC236}">
                <a16:creationId xmlns:a16="http://schemas.microsoft.com/office/drawing/2014/main" id="{495B7072-027F-4ABA-BCB7-57604A16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3971" y="3170870"/>
            <a:ext cx="4680520" cy="26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03AB063-92BB-4611-9102-59F2AACEA755}"/>
              </a:ext>
            </a:extLst>
          </p:cNvPr>
          <p:cNvSpPr txBox="1"/>
          <p:nvPr/>
        </p:nvSpPr>
        <p:spPr>
          <a:xfrm>
            <a:off x="2043954" y="5949280"/>
            <a:ext cx="6965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</a:rPr>
              <a:t>http://agricoltura.regione.emilia-romagna.it/fattorie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55D127-06AD-43A2-9831-34A11CF1DD5E}"/>
              </a:ext>
            </a:extLst>
          </p:cNvPr>
          <p:cNvSpPr txBox="1"/>
          <p:nvPr/>
        </p:nvSpPr>
        <p:spPr>
          <a:xfrm>
            <a:off x="600595" y="3824139"/>
            <a:ext cx="3653803" cy="1349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Annalisa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Brighi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ell. 333 6830336</a:t>
            </a:r>
          </a:p>
          <a:p>
            <a:pPr>
              <a:buClr>
                <a:schemeClr val="accent1"/>
              </a:buClr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annalisabrighi72@gmail.com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esto 2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754760" cy="5976664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it-IT" sz="6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Un dato emerso dall’indagine …</a:t>
            </a:r>
          </a:p>
          <a:p>
            <a:pPr marL="0" indent="0" algn="r">
              <a:lnSpc>
                <a:spcPct val="120000"/>
              </a:lnSpc>
              <a:spcAft>
                <a:spcPts val="600"/>
              </a:spcAft>
              <a:buFontTx/>
              <a:buNone/>
            </a:pPr>
            <a:endParaRPr lang="it-IT" sz="1700" dirty="0" smtClean="0"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0" indent="0" algn="r"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it-IT" sz="6000" dirty="0" smtClean="0">
                <a:latin typeface="Calibri" pitchFamily="34" charset="0"/>
                <a:ea typeface="Times New Roman" charset="0"/>
                <a:cs typeface="Calibri" pitchFamily="34" charset="0"/>
              </a:rPr>
              <a:t>… se un bambino/ragazzo ha </a:t>
            </a:r>
            <a:r>
              <a:rPr lang="it-IT" sz="6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imes New Roman" charset="0"/>
                <a:cs typeface="Calibri" pitchFamily="34" charset="0"/>
              </a:rPr>
              <a:t>l’opportunità di visitare più volte una fattoria/agriturismo </a:t>
            </a:r>
          </a:p>
          <a:p>
            <a:pPr marL="0" indent="0" algn="r"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it-IT" sz="6000" dirty="0" smtClean="0">
                <a:latin typeface="Calibri" pitchFamily="34" charset="0"/>
                <a:ea typeface="Times New Roman" charset="0"/>
                <a:cs typeface="Calibri" pitchFamily="34" charset="0"/>
              </a:rPr>
              <a:t>è più probabile che in lui cresca l’idea di diventare un giorno agricoltore</a:t>
            </a:r>
            <a:endParaRPr lang="it-IT" sz="2400" dirty="0" smtClean="0">
              <a:latin typeface="Calibri" pitchFamily="34" charset="0"/>
              <a:ea typeface="Times New Roman" charset="0"/>
              <a:cs typeface="Calibri" pitchFamily="34" charset="0"/>
            </a:endParaRPr>
          </a:p>
        </p:txBody>
      </p:sp>
      <p:pic>
        <p:nvPicPr>
          <p:cNvPr id="4" name="Immagine 3" descr="MP9004012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4559771" cy="683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930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esto 2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8219256" cy="568863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it-IT" sz="2600" dirty="0" smtClean="0">
                <a:latin typeface="Calibri" pitchFamily="34" charset="0"/>
                <a:ea typeface="Times New Roman" charset="0"/>
                <a:cs typeface="Calibri" pitchFamily="34" charset="0"/>
              </a:rPr>
              <a:t>Questi dati confermano quanto sia urgente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it-IT" sz="2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360000" indent="-360000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it-IT" sz="2400" dirty="0" smtClean="0">
                <a:latin typeface="Calibri" pitchFamily="34" charset="0"/>
                <a:ea typeface="Times New Roman" charset="0"/>
                <a:cs typeface="Calibri" pitchFamily="34" charset="0"/>
              </a:rPr>
              <a:t>il proprio ruolo (agricoltore)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it-IT" sz="900" dirty="0" smtClean="0"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360000" indent="-360000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it-IT" sz="2400" dirty="0" smtClean="0">
                <a:latin typeface="Calibri" pitchFamily="34" charset="0"/>
                <a:ea typeface="Times New Roman" charset="0"/>
                <a:cs typeface="Calibri" pitchFamily="34" charset="0"/>
              </a:rPr>
              <a:t>la nuova agricoltura (sostenibile)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1400" dirty="0" smtClean="0"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 smtClean="0"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it-IT" sz="2600" dirty="0" smtClean="0">
                <a:latin typeface="Calibri" pitchFamily="34" charset="0"/>
                <a:ea typeface="Times New Roman" charset="0"/>
                <a:cs typeface="Calibri" pitchFamily="34" charset="0"/>
              </a:rPr>
              <a:t>finalità che hanno mosso: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it-IT" sz="900" dirty="0" smtClean="0">
              <a:latin typeface="Calibri" pitchFamily="34" charset="0"/>
              <a:ea typeface="Times New Roman" charset="0"/>
              <a:cs typeface="Calibri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it-IT" sz="2400" dirty="0" smtClean="0">
                <a:latin typeface="Calibri" pitchFamily="34" charset="0"/>
                <a:ea typeface="Times New Roman" charset="0"/>
                <a:cs typeface="Calibri" pitchFamily="34" charset="0"/>
              </a:rPr>
              <a:t>La Regione Emilia-Romagna dal 1990 ad oggi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it-IT" sz="2400" dirty="0" smtClean="0">
                <a:latin typeface="Calibri" pitchFamily="34" charset="0"/>
                <a:ea typeface="Times New Roman" charset="0"/>
                <a:cs typeface="Calibri" pitchFamily="34" charset="0"/>
              </a:rPr>
              <a:t>a promuovere le aziende agricole ad aprire le porte a gruppi scolastici e pubblico in genere, 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it-IT" sz="2400" dirty="0" smtClean="0">
                <a:latin typeface="Calibri" pitchFamily="34" charset="0"/>
                <a:ea typeface="Times New Roman" charset="0"/>
                <a:cs typeface="Calibri" pitchFamily="34" charset="0"/>
              </a:rPr>
              <a:t>cioè </a:t>
            </a:r>
            <a:r>
              <a:rPr lang="it-IT" sz="2400" dirty="0">
                <a:latin typeface="Calibri" pitchFamily="34" charset="0"/>
                <a:ea typeface="Times New Roman" charset="0"/>
                <a:cs typeface="Calibri" pitchFamily="34" charset="0"/>
              </a:rPr>
              <a:t>a diventare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charset="0"/>
                <a:cs typeface="Calibri" pitchFamily="34" charset="0"/>
              </a:rPr>
              <a:t>Fattorie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charset="0"/>
                <a:cs typeface="Calibri" pitchFamily="34" charset="0"/>
              </a:rPr>
              <a:t>Didattiche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charset="0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40152" y="638132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cap="small" dirty="0" smtClean="0"/>
              <a:t>Annalisa Brighi</a:t>
            </a:r>
            <a:endParaRPr lang="it-IT" sz="1200" b="1" cap="small" dirty="0"/>
          </a:p>
        </p:txBody>
      </p:sp>
    </p:spTree>
    <p:extLst>
      <p:ext uri="{BB962C8B-B14F-4D97-AF65-F5344CB8AC3E}">
        <p14:creationId xmlns:p14="http://schemas.microsoft.com/office/powerpoint/2010/main" val="408556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192688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it-IT" sz="166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sz="16600" dirty="0" smtClean="0">
                <a:solidFill>
                  <a:schemeClr val="accent2">
                    <a:lumMod val="75000"/>
                  </a:schemeClr>
                </a:solidFill>
              </a:rPr>
              <a:t>’imprenditore </a:t>
            </a:r>
            <a:r>
              <a:rPr lang="it-IT" sz="16600" dirty="0">
                <a:solidFill>
                  <a:schemeClr val="accent2">
                    <a:lumMod val="75000"/>
                  </a:schemeClr>
                </a:solidFill>
              </a:rPr>
              <a:t>agricolo oggi</a:t>
            </a:r>
          </a:p>
          <a:p>
            <a:pPr marL="82296" indent="0">
              <a:buNone/>
            </a:pPr>
            <a:endParaRPr lang="it-IT" sz="9600" dirty="0" smtClean="0"/>
          </a:p>
          <a:p>
            <a:pPr marL="82296" indent="0">
              <a:buNone/>
            </a:pPr>
            <a:r>
              <a:rPr lang="it-IT" sz="9600" dirty="0" smtClean="0"/>
              <a:t>è chi </a:t>
            </a:r>
            <a:r>
              <a:rPr lang="it-IT" sz="9600" dirty="0"/>
              <a:t>esercita almeno una delle seguenti attività</a:t>
            </a:r>
            <a:r>
              <a:rPr lang="it-IT" sz="9600" dirty="0" smtClean="0"/>
              <a:t>:</a:t>
            </a:r>
          </a:p>
          <a:p>
            <a:pPr marL="82296" indent="0">
              <a:buNone/>
            </a:pPr>
            <a:r>
              <a:rPr lang="it-IT" sz="9600" dirty="0" smtClean="0"/>
              <a:t>coltivazione </a:t>
            </a:r>
            <a:r>
              <a:rPr lang="it-IT" sz="9600" dirty="0"/>
              <a:t>del fondo, silvicoltura, allevamento di animali </a:t>
            </a:r>
            <a:endParaRPr lang="it-IT" sz="9600" dirty="0" smtClean="0"/>
          </a:p>
          <a:p>
            <a:pPr marL="82296" indent="0">
              <a:buNone/>
            </a:pPr>
            <a:r>
              <a:rPr lang="it-IT" sz="9600" dirty="0" smtClean="0"/>
              <a:t>e </a:t>
            </a:r>
            <a:r>
              <a:rPr lang="it-IT" sz="9600" b="1" i="1" dirty="0"/>
              <a:t>attività connesse</a:t>
            </a:r>
            <a:r>
              <a:rPr lang="it-IT" sz="9600" dirty="0" smtClean="0"/>
              <a:t>.</a:t>
            </a:r>
          </a:p>
          <a:p>
            <a:pPr marL="82296" indent="0">
              <a:buNone/>
            </a:pPr>
            <a:endParaRPr lang="it-IT" dirty="0" smtClean="0"/>
          </a:p>
          <a:p>
            <a:pPr marL="82296" indent="0" algn="ctr">
              <a:buNone/>
            </a:pPr>
            <a:r>
              <a:rPr lang="it-IT" sz="11200" b="1" i="1" dirty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it-IT" sz="11200" b="1" i="1" dirty="0" smtClean="0">
                <a:solidFill>
                  <a:schemeClr val="accent3">
                    <a:lumMod val="50000"/>
                  </a:schemeClr>
                </a:solidFill>
              </a:rPr>
              <a:t>e attività connesse</a:t>
            </a:r>
          </a:p>
          <a:p>
            <a:pPr marL="82296" indent="0" algn="ctr">
              <a:buNone/>
            </a:pPr>
            <a:r>
              <a:rPr lang="it-IT" sz="11200" dirty="0" smtClean="0"/>
              <a:t>sono quelle attività dirette alla</a:t>
            </a:r>
          </a:p>
          <a:p>
            <a:pPr marL="82296" indent="0" algn="ctr">
              <a:buNone/>
            </a:pPr>
            <a:r>
              <a:rPr lang="it-IT" sz="11200" dirty="0" smtClean="0"/>
              <a:t>manipolazione</a:t>
            </a:r>
            <a:r>
              <a:rPr lang="it-IT" sz="11200" dirty="0"/>
              <a:t>, conservazione, trasformazione, commercializzazione e </a:t>
            </a:r>
            <a:r>
              <a:rPr lang="it-IT" sz="11200" dirty="0" smtClean="0"/>
              <a:t>valorizzazione</a:t>
            </a:r>
          </a:p>
          <a:p>
            <a:pPr marL="82296" indent="0" algn="ctr">
              <a:buNone/>
            </a:pPr>
            <a:endParaRPr lang="it-IT" sz="11200" dirty="0" smtClean="0"/>
          </a:p>
          <a:p>
            <a:pPr marL="82296" indent="0" algn="ctr">
              <a:buNone/>
            </a:pPr>
            <a:r>
              <a:rPr lang="it-IT" sz="11200" dirty="0" smtClean="0"/>
              <a:t>nonché </a:t>
            </a:r>
            <a:r>
              <a:rPr lang="it-IT" sz="11200" dirty="0"/>
              <a:t>le attività dirette</a:t>
            </a:r>
            <a:r>
              <a:rPr lang="it-IT" sz="11200" b="1" dirty="0"/>
              <a:t> </a:t>
            </a:r>
            <a:r>
              <a:rPr lang="it-IT" sz="11200" dirty="0">
                <a:solidFill>
                  <a:schemeClr val="accent2">
                    <a:lumMod val="75000"/>
                  </a:schemeClr>
                </a:solidFill>
              </a:rPr>
              <a:t>alla fornitura di beni o </a:t>
            </a:r>
            <a:r>
              <a:rPr lang="it-IT" sz="11200" b="1" dirty="0" smtClean="0">
                <a:solidFill>
                  <a:schemeClr val="accent2">
                    <a:lumMod val="75000"/>
                  </a:schemeClr>
                </a:solidFill>
              </a:rPr>
              <a:t>servizi</a:t>
            </a:r>
          </a:p>
          <a:p>
            <a:pPr marL="82296" indent="0" algn="ctr">
              <a:buNone/>
            </a:pPr>
            <a:r>
              <a:rPr lang="it-IT" sz="11200" dirty="0" smtClean="0"/>
              <a:t>ivi </a:t>
            </a:r>
            <a:r>
              <a:rPr lang="it-IT" sz="11200" dirty="0"/>
              <a:t>comprese </a:t>
            </a:r>
            <a:r>
              <a:rPr lang="it-IT" sz="11200" dirty="0">
                <a:solidFill>
                  <a:schemeClr val="accent2">
                    <a:lumMod val="75000"/>
                  </a:schemeClr>
                </a:solidFill>
              </a:rPr>
              <a:t>le attività di valorizzazione del territorio e del patrimonio rurale e forestale</a:t>
            </a:r>
            <a:r>
              <a:rPr lang="it-IT" sz="11200" dirty="0"/>
              <a:t>, </a:t>
            </a:r>
            <a:endParaRPr lang="it-IT" sz="11200" dirty="0" smtClean="0"/>
          </a:p>
          <a:p>
            <a:pPr marL="82296" indent="0" algn="ctr">
              <a:buNone/>
            </a:pPr>
            <a:r>
              <a:rPr lang="it-IT" sz="11200" dirty="0" smtClean="0"/>
              <a:t>ovvero </a:t>
            </a:r>
            <a:r>
              <a:rPr lang="it-IT" sz="11200" dirty="0"/>
              <a:t>di </a:t>
            </a:r>
            <a:r>
              <a:rPr lang="it-IT" sz="11200" b="1" dirty="0">
                <a:solidFill>
                  <a:schemeClr val="accent2">
                    <a:lumMod val="75000"/>
                  </a:schemeClr>
                </a:solidFill>
              </a:rPr>
              <a:t>ricezione ed </a:t>
            </a:r>
            <a:r>
              <a:rPr lang="it-IT" sz="11200" b="1" dirty="0" smtClean="0">
                <a:solidFill>
                  <a:schemeClr val="accent2">
                    <a:lumMod val="75000"/>
                  </a:schemeClr>
                </a:solidFill>
              </a:rPr>
              <a:t>ospitalità</a:t>
            </a:r>
            <a:endParaRPr lang="it-IT" sz="11200" dirty="0">
              <a:solidFill>
                <a:schemeClr val="accent2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endParaRPr lang="it-IT" sz="11200" dirty="0"/>
          </a:p>
          <a:p>
            <a:pPr marL="82296" indent="0" algn="ctr">
              <a:buNone/>
            </a:pPr>
            <a:endParaRPr lang="it-IT" sz="11200" dirty="0"/>
          </a:p>
        </p:txBody>
      </p:sp>
    </p:spTree>
    <p:extLst>
      <p:ext uri="{BB962C8B-B14F-4D97-AF65-F5344CB8AC3E}">
        <p14:creationId xmlns:p14="http://schemas.microsoft.com/office/powerpoint/2010/main" val="26172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1923</TotalTime>
  <Words>2099</Words>
  <Application>Microsoft Office PowerPoint</Application>
  <PresentationFormat>Presentazione su schermo (4:3)</PresentationFormat>
  <Paragraphs>358</Paragraphs>
  <Slides>66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Times New Roman</vt:lpstr>
      <vt:lpstr>Wingdings 2</vt:lpstr>
      <vt:lpstr>Tema di Office</vt:lpstr>
      <vt:lpstr>Valle Savio bike hub 23 novembre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  rispondono le Fattorie didattiche   in maniera efficace  al visitatore sempre più attento ?</vt:lpstr>
      <vt:lpstr>Presentazione standard di PowerPoint</vt:lpstr>
      <vt:lpstr>Presentazione standard di PowerPoint</vt:lpstr>
      <vt:lpstr>Presentazione standard di PowerPoint</vt:lpstr>
      <vt:lpstr>Offre legami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aspetti che rendono la fattoria didattica un laboratorio significativo ed irrinunciabile per l’educazione di bambini, ragazzi e adulti 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L’origine dei prodotti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possibili attività</vt:lpstr>
      <vt:lpstr>non solo in primavera  4 buone ragioni per visite anche in autunno !!  </vt:lpstr>
      <vt:lpstr>Presentazione standard di PowerPoint</vt:lpstr>
      <vt:lpstr>un ricordo della giornata trascorsa in azienda  per condividere con la famiglia/amici l’esperienza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verde</dc:creator>
  <cp:lastModifiedBy>verde</cp:lastModifiedBy>
  <cp:revision>270</cp:revision>
  <cp:lastPrinted>2021-11-15T15:29:08Z</cp:lastPrinted>
  <dcterms:created xsi:type="dcterms:W3CDTF">2010-10-15T14:06:28Z</dcterms:created>
  <dcterms:modified xsi:type="dcterms:W3CDTF">2021-11-24T10:54:53Z</dcterms:modified>
</cp:coreProperties>
</file>